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17" r:id="rId5"/>
    <p:sldId id="318" r:id="rId6"/>
    <p:sldId id="322" r:id="rId7"/>
    <p:sldId id="323" r:id="rId8"/>
    <p:sldId id="324" r:id="rId9"/>
    <p:sldId id="325" r:id="rId10"/>
    <p:sldId id="327" r:id="rId11"/>
    <p:sldId id="328" r:id="rId12"/>
    <p:sldId id="329" r:id="rId13"/>
    <p:sldId id="330" r:id="rId14"/>
    <p:sldId id="331" r:id="rId15"/>
    <p:sldId id="334" r:id="rId16"/>
    <p:sldId id="332" r:id="rId17"/>
    <p:sldId id="335" r:id="rId18"/>
    <p:sldId id="336" r:id="rId19"/>
    <p:sldId id="337" r:id="rId20"/>
    <p:sldId id="333" r:id="rId21"/>
    <p:sldId id="341" r:id="rId22"/>
    <p:sldId id="290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9EA"/>
    <a:srgbClr val="7985E8"/>
    <a:srgbClr val="22ADBC"/>
    <a:srgbClr val="43CEDE"/>
    <a:srgbClr val="C473EB"/>
    <a:srgbClr val="43CFDD"/>
    <a:srgbClr val="F5E8FC"/>
    <a:srgbClr val="FF7C4C"/>
    <a:srgbClr val="BDCAE8"/>
    <a:srgbClr val="7F8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2850" y="-14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3CF8F-F697-48A2-B6C5-5222E01D3C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8D843-6F31-481E-8307-7976729E5A3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8D843-6F31-481E-8307-7976729E5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8D843-6F31-481E-8307-7976729E5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8D843-6F31-481E-8307-7976729E5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8D843-6F31-481E-8307-7976729E5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8D843-6F31-481E-8307-7976729E5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8D843-6F31-481E-8307-7976729E5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8D843-6F31-481E-8307-7976729E5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8D843-6F31-481E-8307-7976729E5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8D843-6F31-481E-8307-7976729E5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8D843-6F31-481E-8307-7976729E5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8D843-6F31-481E-8307-7976729E5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8D843-6F31-481E-8307-7976729E5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8D843-6F31-481E-8307-7976729E5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8D843-6F31-481E-8307-7976729E5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8D843-6F31-481E-8307-7976729E5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8D843-6F31-481E-8307-7976729E5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8D843-6F31-481E-8307-7976729E5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8D843-6F31-481E-8307-7976729E5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8D843-6F31-481E-8307-7976729E5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8D843-6F31-481E-8307-7976729E5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 userDrawn="1"/>
        </p:nvSpPr>
        <p:spPr>
          <a:xfrm>
            <a:off x="-465109" y="5110879"/>
            <a:ext cx="1110479" cy="1110479"/>
          </a:xfrm>
          <a:prstGeom prst="ellipse">
            <a:avLst/>
          </a:prstGeom>
          <a:gradFill flip="none" rotWithShape="1">
            <a:gsLst>
              <a:gs pos="2000">
                <a:srgbClr val="F9B68D"/>
              </a:gs>
              <a:gs pos="100000">
                <a:srgbClr val="F8B18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10991390" y="5151085"/>
            <a:ext cx="1110479" cy="1110479"/>
          </a:xfrm>
          <a:prstGeom prst="ellipse">
            <a:avLst/>
          </a:prstGeom>
          <a:gradFill flip="none" rotWithShape="1">
            <a:gsLst>
              <a:gs pos="2000">
                <a:srgbClr val="45D5D6"/>
              </a:gs>
              <a:gs pos="100000">
                <a:srgbClr val="43CED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18895417">
            <a:off x="11752506" y="3590694"/>
            <a:ext cx="223024" cy="256478"/>
          </a:xfrm>
          <a:prstGeom prst="triangle">
            <a:avLst/>
          </a:prstGeom>
          <a:solidFill>
            <a:srgbClr val="AAD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rot="3127563">
            <a:off x="9451321" y="217982"/>
            <a:ext cx="170125" cy="170125"/>
          </a:xfrm>
          <a:prstGeom prst="rect">
            <a:avLst/>
          </a:prstGeom>
          <a:gradFill>
            <a:gsLst>
              <a:gs pos="2000">
                <a:srgbClr val="FCBBAA"/>
              </a:gs>
              <a:gs pos="100000">
                <a:srgbClr val="F79C8A"/>
              </a:gs>
            </a:gsLst>
            <a:lin ang="16200000" scaled="1"/>
          </a:gradFill>
          <a:ln>
            <a:solidFill>
              <a:srgbClr val="F79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6300439" y="150540"/>
            <a:ext cx="234176" cy="234176"/>
          </a:xfrm>
          <a:prstGeom prst="ellipse">
            <a:avLst/>
          </a:prstGeom>
          <a:gradFill>
            <a:gsLst>
              <a:gs pos="0">
                <a:srgbClr val="BFDAF7"/>
              </a:gs>
              <a:gs pos="100000">
                <a:srgbClr val="7685E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 userDrawn="1"/>
        </p:nvSpPr>
        <p:spPr>
          <a:xfrm rot="3571566">
            <a:off x="-1563356" y="-1117910"/>
            <a:ext cx="3222702" cy="3222702"/>
          </a:xfrm>
          <a:prstGeom prst="roundRect">
            <a:avLst/>
          </a:prstGeom>
          <a:gradFill flip="none" rotWithShape="1">
            <a:gsLst>
              <a:gs pos="0">
                <a:srgbClr val="C471EB"/>
              </a:gs>
              <a:gs pos="100000">
                <a:srgbClr val="7685E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68A8-5ACD-4543-BF28-D20E2B3EE6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1426-24F4-4766-B110-29469173427A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: 圆角 7"/>
          <p:cNvSpPr/>
          <p:nvPr userDrawn="1"/>
        </p:nvSpPr>
        <p:spPr>
          <a:xfrm>
            <a:off x="381000" y="340112"/>
            <a:ext cx="11430000" cy="6177776"/>
          </a:xfrm>
          <a:prstGeom prst="roundRect">
            <a:avLst>
              <a:gd name="adj" fmla="val 1505"/>
            </a:avLst>
          </a:prstGeom>
          <a:solidFill>
            <a:schemeClr val="bg1"/>
          </a:solidFill>
          <a:ln>
            <a:noFill/>
          </a:ln>
          <a:effectLst>
            <a:outerShdw blurRad="215900" algn="ctr" rotWithShape="0">
              <a:srgbClr val="FF7D4B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/>
          <p:cNvSpPr/>
          <p:nvPr userDrawn="1"/>
        </p:nvSpPr>
        <p:spPr>
          <a:xfrm>
            <a:off x="645370" y="579198"/>
            <a:ext cx="418325" cy="418325"/>
          </a:xfrm>
          <a:prstGeom prst="roundRect">
            <a:avLst/>
          </a:prstGeom>
          <a:solidFill>
            <a:srgbClr val="FF7C4C"/>
          </a:solidFill>
          <a:ln>
            <a:noFill/>
          </a:ln>
          <a:effectLst>
            <a:outerShdw blurRad="152400" algn="ctr" rotWithShape="0">
              <a:srgbClr val="FF7C4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621571" y="657555"/>
            <a:ext cx="691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solidFill>
                  <a:schemeClr val="bg1"/>
                </a:solidFill>
              </a:rPr>
              <a:t>ONE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68A8-5ACD-4543-BF28-D20E2B3EE6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1426-24F4-4766-B110-2946917342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68A8-5ACD-4543-BF28-D20E2B3EE6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1426-24F4-4766-B110-2946917342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68A8-5ACD-4543-BF28-D20E2B3EE6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1426-24F4-4766-B110-2946917342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68A8-5ACD-4543-BF28-D20E2B3EE6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1426-24F4-4766-B110-2946917342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68A8-5ACD-4543-BF28-D20E2B3EE6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1426-24F4-4766-B110-2946917342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68A8-5ACD-4543-BF28-D20E2B3EE6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1426-24F4-4766-B110-29469173427A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100364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68A8-5ACD-4543-BF28-D20E2B3EE6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1426-24F4-4766-B110-2946917342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68A8-5ACD-4543-BF28-D20E2B3EE6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1426-24F4-4766-B110-2946917342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68A8-5ACD-4543-BF28-D20E2B3EE6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1426-24F4-4766-B110-2946917342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68A8-5ACD-4543-BF28-D20E2B3EE6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1426-24F4-4766-B110-2946917342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868A8-5ACD-4543-BF28-D20E2B3EE6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01426-24F4-4766-B110-294691734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47280" y="2848623"/>
            <a:ext cx="3737089" cy="1272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sz="3200" b="1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知脉知识服务平台使用说明</a:t>
            </a:r>
            <a:endParaRPr sz="3200" b="1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http://img.hb.aicdn.com/f0b8e20d4ea495fc2e8fc3115379577e50d67d103d141-L5WPTC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994988" y="1334276"/>
            <a:ext cx="6739812" cy="505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847280" y="1920486"/>
            <a:ext cx="329173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gradFill flip="none" rotWithShape="1">
                  <a:gsLst>
                    <a:gs pos="0">
                      <a:srgbClr val="C473EB"/>
                    </a:gs>
                    <a:gs pos="100000">
                      <a:srgbClr val="7E85E8"/>
                    </a:gs>
                  </a:gsLst>
                  <a:lin ang="0" scaled="1"/>
                  <a:tileRect/>
                </a:gradFill>
              </a:rPr>
              <a:t>ZM</a:t>
            </a:r>
            <a:endParaRPr lang="en-US" altLang="zh-CN" sz="2800" b="1" dirty="0">
              <a:gradFill flip="none" rotWithShape="1">
                <a:gsLst>
                  <a:gs pos="0">
                    <a:srgbClr val="C473EB"/>
                  </a:gs>
                  <a:gs pos="100000">
                    <a:srgbClr val="7E85E8"/>
                  </a:gs>
                </a:gsLst>
                <a:lin ang="0" scaled="1"/>
                <a:tileRect/>
              </a:gradFill>
            </a:endParaRPr>
          </a:p>
          <a:p>
            <a:r>
              <a:rPr lang="en-US" altLang="zh-CN" sz="2800" b="1" dirty="0">
                <a:gradFill flip="none" rotWithShape="1">
                  <a:gsLst>
                    <a:gs pos="0">
                      <a:srgbClr val="C473EB"/>
                    </a:gs>
                    <a:gs pos="100000">
                      <a:srgbClr val="7E85E8"/>
                    </a:gs>
                  </a:gsLst>
                  <a:lin ang="0" scaled="1"/>
                  <a:tileRect/>
                </a:gradFill>
              </a:rPr>
              <a:t>MIND</a:t>
            </a:r>
            <a:endParaRPr lang="en-US" altLang="zh-CN" sz="2800" b="1" dirty="0">
              <a:gradFill flip="none" rotWithShape="1">
                <a:gsLst>
                  <a:gs pos="0">
                    <a:srgbClr val="C473EB"/>
                  </a:gs>
                  <a:gs pos="100000">
                    <a:srgbClr val="7E85E8"/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902473" y="5278063"/>
            <a:ext cx="2736077" cy="255962"/>
          </a:xfrm>
          <a:prstGeom prst="roundRect">
            <a:avLst>
              <a:gd name="adj" fmla="val 50000"/>
            </a:avLst>
          </a:prstGeom>
          <a:solidFill>
            <a:srgbClr val="F9B48D"/>
          </a:solidFill>
          <a:ln>
            <a:noFill/>
          </a:ln>
          <a:effectLst>
            <a:outerShdw blurRad="127000" algn="ctr" rotWithShape="0">
              <a:srgbClr val="F9B4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 dirty="0">
                <a:solidFill>
                  <a:schemeClr val="bg1">
                    <a:lumMod val="95000"/>
                  </a:schemeClr>
                </a:solidFill>
              </a:rPr>
              <a:t>上海羿初信息技术有限公司</a:t>
            </a:r>
            <a:endParaRPr sz="11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959485" y="1242695"/>
            <a:ext cx="1991995" cy="383540"/>
          </a:xfrm>
          <a:prstGeom prst="roundRect">
            <a:avLst>
              <a:gd name="adj" fmla="val 50000"/>
            </a:avLst>
          </a:prstGeom>
          <a:solidFill>
            <a:srgbClr val="F9B48D"/>
          </a:solidFill>
          <a:ln>
            <a:noFill/>
          </a:ln>
          <a:effectLst>
            <a:outerShdw blurRad="127000" algn="ctr" rotWithShape="0">
              <a:srgbClr val="F9B4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</a:rPr>
              <a:t>一、平台模板的使用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0120" y="1900555"/>
            <a:ext cx="3895725" cy="2712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buClrTx/>
              <a:buSzTx/>
              <a:buFontTx/>
            </a:pPr>
            <a:r>
              <a:rPr lang="zh-CN" altLang="en-US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4、任意打开一个模板，可以根据需要对模板进行各项操作。</a:t>
            </a:r>
            <a:endParaRPr lang="zh-CN" altLang="en-US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ClrTx/>
              <a:buSzTx/>
              <a:buFontTx/>
            </a:pPr>
            <a:endParaRPr lang="zh-CN" altLang="en-US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ClrTx/>
              <a:buSzTx/>
              <a:buFontTx/>
            </a:pPr>
            <a:r>
              <a:rPr lang="en-US" altLang="zh-CN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altLang="zh-CN" sz="1400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5）可以对模板进行克隆，点击克隆后可以直接进入编辑功能，方便用户在现有模板的基础上进行二次编辑，形成具有使用者特质的高质量思维导图，二次编辑后可以对模板进行保存，保存之后的模板会显示在“个人中心”里“我的文件”中。</a:t>
            </a:r>
            <a:endParaRPr lang="en-US" altLang="zh-CN" sz="1400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32475" y="1900555"/>
            <a:ext cx="4812665" cy="3138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959485" y="1242695"/>
            <a:ext cx="1458595" cy="383540"/>
          </a:xfrm>
          <a:prstGeom prst="roundRect">
            <a:avLst>
              <a:gd name="adj" fmla="val 50000"/>
            </a:avLst>
          </a:prstGeom>
          <a:solidFill>
            <a:srgbClr val="F9B48D"/>
          </a:solidFill>
          <a:ln>
            <a:noFill/>
          </a:ln>
          <a:effectLst>
            <a:outerShdw blurRad="127000" algn="ctr" rotWithShape="0">
              <a:srgbClr val="F9B4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</a:rPr>
              <a:t>二、个人中心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0120" y="1900555"/>
            <a:ext cx="3895725" cy="1087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buClrTx/>
              <a:buSzTx/>
              <a:buFontTx/>
            </a:pPr>
            <a:r>
              <a:rPr lang="zh-CN" altLang="en-US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1、点击右上角的“个人中心”，首次登录需进行手机号验证绑定，绑定成功后进入个人中心。</a:t>
            </a:r>
            <a:endParaRPr lang="en-US" altLang="zh-CN" sz="1400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图片 -21474826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2705" y="1678940"/>
            <a:ext cx="3645535" cy="21736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-21474826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705" y="3781108"/>
            <a:ext cx="5270500" cy="26714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959485" y="1242695"/>
            <a:ext cx="1458595" cy="383540"/>
          </a:xfrm>
          <a:prstGeom prst="roundRect">
            <a:avLst>
              <a:gd name="adj" fmla="val 50000"/>
            </a:avLst>
          </a:prstGeom>
          <a:solidFill>
            <a:srgbClr val="F9B48D"/>
          </a:solidFill>
          <a:ln>
            <a:noFill/>
          </a:ln>
          <a:effectLst>
            <a:outerShdw blurRad="127000" algn="ctr" rotWithShape="0">
              <a:srgbClr val="F9B4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</a:rPr>
              <a:t>二、个人中心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0120" y="1900555"/>
            <a:ext cx="3895725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buClrTx/>
              <a:buSzTx/>
              <a:buFontTx/>
            </a:pPr>
            <a:r>
              <a:rPr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2、点击“新建文件”可以进行思维导图的创建，可以根据喜好和需求选择不同的外观和视图，思维导图的结构、颜色、字体颜色、字体大小等均可根据需要进行调整。</a:t>
            </a:r>
            <a:endParaRPr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图片 -21474826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4150" y="1900555"/>
            <a:ext cx="5897880" cy="41325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959485" y="1242695"/>
            <a:ext cx="1458595" cy="383540"/>
          </a:xfrm>
          <a:prstGeom prst="roundRect">
            <a:avLst>
              <a:gd name="adj" fmla="val 50000"/>
            </a:avLst>
          </a:prstGeom>
          <a:solidFill>
            <a:srgbClr val="F9B48D"/>
          </a:solidFill>
          <a:ln>
            <a:noFill/>
          </a:ln>
          <a:effectLst>
            <a:outerShdw blurRad="127000" algn="ctr" rotWithShape="0">
              <a:srgbClr val="F9B4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</a:rPr>
              <a:t>二、个人中心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0120" y="1900555"/>
            <a:ext cx="3895725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buClrTx/>
              <a:buSzTx/>
              <a:buFontTx/>
            </a:pPr>
            <a:r>
              <a:rPr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2、点击“新建文件”可以进行思维导图的创建，可以根据喜好和需求选择不同的外观和视图，思维导图的结构、颜色、字体颜色、字体大小等均可根据需要进行调整。</a:t>
            </a:r>
            <a:endParaRPr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图片 -21474826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6025" y="2005330"/>
            <a:ext cx="6193790" cy="33451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959485" y="1242695"/>
            <a:ext cx="1458595" cy="383540"/>
          </a:xfrm>
          <a:prstGeom prst="roundRect">
            <a:avLst>
              <a:gd name="adj" fmla="val 50000"/>
            </a:avLst>
          </a:prstGeom>
          <a:solidFill>
            <a:srgbClr val="F9B48D"/>
          </a:solidFill>
          <a:ln>
            <a:noFill/>
          </a:ln>
          <a:effectLst>
            <a:outerShdw blurRad="127000" algn="ctr" rotWithShape="0">
              <a:srgbClr val="F9B4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</a:rPr>
              <a:t>二、个人中心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0120" y="1900555"/>
            <a:ext cx="3895725" cy="1751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buClrTx/>
              <a:buSzTx/>
              <a:buFontTx/>
            </a:pPr>
            <a:r>
              <a:rPr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3、创建好的思维导图保存之后会显示在“我的文件”中，如果愿意将创建的思维导图进行分享，可以点击思维导图右下角的“。。。”进行发布。</a:t>
            </a:r>
            <a:endParaRPr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图片 -21474826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5550" y="1957705"/>
            <a:ext cx="6522720" cy="3642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959485" y="1242695"/>
            <a:ext cx="1458595" cy="383540"/>
          </a:xfrm>
          <a:prstGeom prst="roundRect">
            <a:avLst>
              <a:gd name="adj" fmla="val 50000"/>
            </a:avLst>
          </a:prstGeom>
          <a:solidFill>
            <a:srgbClr val="F9B48D"/>
          </a:solidFill>
          <a:ln>
            <a:noFill/>
          </a:ln>
          <a:effectLst>
            <a:outerShdw blurRad="127000" algn="ctr" rotWithShape="0">
              <a:srgbClr val="F9B4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</a:rPr>
              <a:t>二、个人中心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0120" y="1900555"/>
            <a:ext cx="3895725" cy="1087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buClrTx/>
              <a:buSzTx/>
              <a:buFontTx/>
            </a:pPr>
            <a:r>
              <a:rPr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4、发布思维导图时需要选择所属的学科门类及一级学科，同时可以选择实名发布或匿名发布。</a:t>
            </a:r>
            <a:endParaRPr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图片 -21474826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1465" y="1900555"/>
            <a:ext cx="5551805" cy="4019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959485" y="1242695"/>
            <a:ext cx="1458595" cy="383540"/>
          </a:xfrm>
          <a:prstGeom prst="roundRect">
            <a:avLst>
              <a:gd name="adj" fmla="val 50000"/>
            </a:avLst>
          </a:prstGeom>
          <a:solidFill>
            <a:srgbClr val="F9B48D"/>
          </a:solidFill>
          <a:ln>
            <a:noFill/>
          </a:ln>
          <a:effectLst>
            <a:outerShdw blurRad="127000" algn="ctr" rotWithShape="0">
              <a:srgbClr val="F9B4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</a:rPr>
              <a:t>二、个人中心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0120" y="1900555"/>
            <a:ext cx="3895725" cy="1087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buClrTx/>
              <a:buSzTx/>
              <a:buFontTx/>
            </a:pPr>
            <a:r>
              <a:rPr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5、发布后后台会进行审核，审核通过后会显示在平台学科门类和一级学科中。</a:t>
            </a:r>
            <a:endParaRPr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图片 -21474826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0595" y="2414905"/>
            <a:ext cx="6824345" cy="28333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959485" y="1242695"/>
            <a:ext cx="1458595" cy="383540"/>
          </a:xfrm>
          <a:prstGeom prst="roundRect">
            <a:avLst>
              <a:gd name="adj" fmla="val 50000"/>
            </a:avLst>
          </a:prstGeom>
          <a:solidFill>
            <a:srgbClr val="F9B48D"/>
          </a:solidFill>
          <a:ln>
            <a:noFill/>
          </a:ln>
          <a:effectLst>
            <a:outerShdw blurRad="127000" algn="ctr" rotWithShape="0">
              <a:srgbClr val="F9B4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</a:rPr>
              <a:t>二、个人中心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0120" y="1900555"/>
            <a:ext cx="3895725" cy="1087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buClrTx/>
              <a:buSzTx/>
              <a:buFontTx/>
            </a:pPr>
            <a:r>
              <a:rPr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6、可以通过“我的发布”查看发布状态，以及对已经发布的思维导图进行取消发布、分享等操作。</a:t>
            </a:r>
            <a:endParaRPr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图片 -21474825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5845" y="2357120"/>
            <a:ext cx="6678295" cy="30251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959485" y="1242695"/>
            <a:ext cx="1458595" cy="383540"/>
          </a:xfrm>
          <a:prstGeom prst="roundRect">
            <a:avLst>
              <a:gd name="adj" fmla="val 50000"/>
            </a:avLst>
          </a:prstGeom>
          <a:solidFill>
            <a:srgbClr val="F9B48D"/>
          </a:solidFill>
          <a:ln>
            <a:noFill/>
          </a:ln>
          <a:effectLst>
            <a:outerShdw blurRad="127000" algn="ctr" rotWithShape="0">
              <a:srgbClr val="F9B4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</a:rPr>
              <a:t>二、个人中心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0120" y="1900555"/>
            <a:ext cx="3895725" cy="1087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buClrTx/>
              <a:buSzTx/>
              <a:buFontTx/>
            </a:pPr>
            <a:r>
              <a:rPr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7、所有收藏过的模板会显示在“我的收藏”中，随时可以根据需要选择取消收藏。</a:t>
            </a:r>
            <a:endParaRPr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0915" y="2232025"/>
            <a:ext cx="6610350" cy="3226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0120" y="1900555"/>
            <a:ext cx="3895725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buClrTx/>
              <a:buSzTx/>
              <a:buFontTx/>
            </a:pPr>
            <a:r>
              <a:rPr lang="en-US" spc="2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  </a:t>
            </a:r>
            <a:r>
              <a:rPr spc="2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初次使用需要在校内IP范围内，通过“个人中心”绑定手机号后可以享有一定期限的校外漫游使用权，校外漫游时只需要登录zmmind.net通过微信扫码后即可正常使用。</a:t>
            </a:r>
            <a:endParaRPr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矩形: 圆角 24"/>
          <p:cNvSpPr/>
          <p:nvPr/>
        </p:nvSpPr>
        <p:spPr>
          <a:xfrm>
            <a:off x="960120" y="1346200"/>
            <a:ext cx="1764665" cy="383540"/>
          </a:xfrm>
          <a:prstGeom prst="roundRect">
            <a:avLst>
              <a:gd name="adj" fmla="val 50000"/>
            </a:avLst>
          </a:prstGeom>
          <a:solidFill>
            <a:srgbClr val="F9B48D"/>
          </a:solidFill>
          <a:ln>
            <a:noFill/>
          </a:ln>
          <a:effectLst>
            <a:outerShdw blurRad="127000" algn="ctr" rotWithShape="0">
              <a:srgbClr val="F9B4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</a:rPr>
              <a:t>三、关于校外使用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7" name="Picture 8" descr="http://img.hb.aicdn.com/ebf830080095eefe82f4a5f85a61d138b6f314501467e-zaM9do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5784351" y="1557331"/>
            <a:ext cx="5455441" cy="405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959485" y="1242695"/>
            <a:ext cx="1991995" cy="383540"/>
          </a:xfrm>
          <a:prstGeom prst="roundRect">
            <a:avLst>
              <a:gd name="adj" fmla="val 50000"/>
            </a:avLst>
          </a:prstGeom>
          <a:solidFill>
            <a:srgbClr val="F9B48D"/>
          </a:solidFill>
          <a:ln>
            <a:noFill/>
          </a:ln>
          <a:effectLst>
            <a:outerShdw blurRad="127000" algn="ctr" rotWithShape="0">
              <a:srgbClr val="F9B4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</a:rPr>
              <a:t>一、平台模板的使用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0120" y="1900555"/>
            <a:ext cx="389572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buClrTx/>
              <a:buSzTx/>
              <a:buFontTx/>
            </a:pPr>
            <a:r>
              <a:rPr lang="zh-CN" altLang="en-US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1、一站式检索框，帮助用户检索所需要的各类模板。</a:t>
            </a:r>
            <a:endParaRPr lang="zh-CN" altLang="en-US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图片 -21474826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27625" y="2365375"/>
            <a:ext cx="6337300" cy="28746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47280" y="3213243"/>
            <a:ext cx="3737089" cy="63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感谢聆听</a:t>
            </a:r>
            <a:endParaRPr lang="zh-CN" altLang="zh-CN" sz="3200" b="1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http://img.hb.aicdn.com/f0b8e20d4ea495fc2e8fc3115379577e50d67d103d141-L5WPTC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994988" y="1334276"/>
            <a:ext cx="6739812" cy="505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813376" y="2259136"/>
            <a:ext cx="3291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gradFill flip="none" rotWithShape="1">
                  <a:gsLst>
                    <a:gs pos="0">
                      <a:srgbClr val="C473EB"/>
                    </a:gs>
                    <a:gs pos="100000">
                      <a:srgbClr val="7E85E8"/>
                    </a:gs>
                  </a:gsLst>
                  <a:lin ang="0" scaled="1"/>
                  <a:tileRect/>
                </a:gradFill>
              </a:rPr>
              <a:t>THANK</a:t>
            </a:r>
            <a:endParaRPr lang="en-US" altLang="zh-CN" sz="2800" b="1" dirty="0">
              <a:gradFill flip="none" rotWithShape="1">
                <a:gsLst>
                  <a:gs pos="0">
                    <a:srgbClr val="C473EB"/>
                  </a:gs>
                  <a:gs pos="100000">
                    <a:srgbClr val="7E85E8"/>
                  </a:gs>
                </a:gsLst>
                <a:lin ang="0" scaled="1"/>
                <a:tileRect/>
              </a:gradFill>
            </a:endParaRPr>
          </a:p>
          <a:p>
            <a:r>
              <a:rPr lang="en-US" altLang="zh-CN" sz="2800" b="1" dirty="0">
                <a:gradFill flip="none" rotWithShape="1">
                  <a:gsLst>
                    <a:gs pos="0">
                      <a:srgbClr val="C473EB"/>
                    </a:gs>
                    <a:gs pos="100000">
                      <a:srgbClr val="7E85E8"/>
                    </a:gs>
                  </a:gsLst>
                  <a:lin ang="0" scaled="1"/>
                  <a:tileRect/>
                </a:gradFill>
              </a:rPr>
              <a:t>YOU</a:t>
            </a:r>
            <a:endParaRPr lang="zh-CN" altLang="en-US" sz="2800" b="1" dirty="0">
              <a:gradFill flip="none" rotWithShape="1">
                <a:gsLst>
                  <a:gs pos="0">
                    <a:srgbClr val="C473EB"/>
                  </a:gs>
                  <a:gs pos="100000">
                    <a:srgbClr val="7E85E8"/>
                  </a:gs>
                </a:gsLst>
                <a:lin ang="0" scaled="1"/>
                <a:tileRect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959485" y="1242695"/>
            <a:ext cx="1991995" cy="383540"/>
          </a:xfrm>
          <a:prstGeom prst="roundRect">
            <a:avLst>
              <a:gd name="adj" fmla="val 50000"/>
            </a:avLst>
          </a:prstGeom>
          <a:solidFill>
            <a:srgbClr val="F9B48D"/>
          </a:solidFill>
          <a:ln>
            <a:noFill/>
          </a:ln>
          <a:effectLst>
            <a:outerShdw blurRad="127000" algn="ctr" rotWithShape="0">
              <a:srgbClr val="F9B4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</a:rPr>
              <a:t>一、平台模板的使用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8850" y="1900555"/>
            <a:ext cx="1028890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buClrTx/>
              <a:buSzTx/>
              <a:buFontTx/>
            </a:pPr>
            <a:r>
              <a:rPr lang="en-US" altLang="zh-CN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zh-CN" altLang="en-US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、平台收录了12个学科门类、93个一级学科的思维导图模板，用户可以根据需要自行查阅。</a:t>
            </a:r>
            <a:endParaRPr lang="zh-CN" altLang="en-US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图片 -21474826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640" y="3008630"/>
            <a:ext cx="10263505" cy="1812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959485" y="1242695"/>
            <a:ext cx="1991995" cy="383540"/>
          </a:xfrm>
          <a:prstGeom prst="roundRect">
            <a:avLst>
              <a:gd name="adj" fmla="val 50000"/>
            </a:avLst>
          </a:prstGeom>
          <a:solidFill>
            <a:srgbClr val="F9B48D"/>
          </a:solidFill>
          <a:ln>
            <a:noFill/>
          </a:ln>
          <a:effectLst>
            <a:outerShdw blurRad="127000" algn="ctr" rotWithShape="0">
              <a:srgbClr val="F9B4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</a:rPr>
              <a:t>一、平台模板的使用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0120" y="1900555"/>
            <a:ext cx="3895725" cy="1087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buClrTx/>
              <a:buSzTx/>
              <a:buFontTx/>
            </a:pPr>
            <a:r>
              <a:rPr lang="zh-CN" altLang="en-US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3、每个一级学科均可以按照最新发布、最多浏览和最多收藏进行排序。</a:t>
            </a:r>
            <a:endParaRPr lang="zh-CN" altLang="en-US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图片 -21474826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1480" y="2988310"/>
            <a:ext cx="8328660" cy="257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959485" y="1242695"/>
            <a:ext cx="1991995" cy="383540"/>
          </a:xfrm>
          <a:prstGeom prst="roundRect">
            <a:avLst>
              <a:gd name="adj" fmla="val 50000"/>
            </a:avLst>
          </a:prstGeom>
          <a:solidFill>
            <a:srgbClr val="F9B48D"/>
          </a:solidFill>
          <a:ln>
            <a:noFill/>
          </a:ln>
          <a:effectLst>
            <a:outerShdw blurRad="127000" algn="ctr" rotWithShape="0">
              <a:srgbClr val="F9B4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</a:rPr>
              <a:t>一、平台模板的使用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0120" y="1900555"/>
            <a:ext cx="3895725" cy="16783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buClrTx/>
              <a:buSzTx/>
              <a:buFontTx/>
            </a:pPr>
            <a:r>
              <a:rPr lang="zh-CN" altLang="en-US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4、任意打开一个模板，可以根据需要对模板进行各项操作。</a:t>
            </a:r>
            <a:endParaRPr lang="zh-CN" altLang="en-US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ClrTx/>
              <a:buSzTx/>
              <a:buFontTx/>
            </a:pPr>
            <a:endParaRPr lang="zh-CN" altLang="en-US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ClrTx/>
              <a:buSzTx/>
              <a:buFontTx/>
            </a:pPr>
            <a:r>
              <a:rPr lang="en-US" altLang="zh-CN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altLang="zh-CN" sz="1400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（1）可以根据左上角的“外观”功能选择不同的展现形式、颜色等。</a:t>
            </a:r>
            <a:endParaRPr lang="en-US" altLang="zh-CN" sz="1400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图片 -21474826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4280" y="2005330"/>
            <a:ext cx="6485255" cy="3502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959485" y="1242695"/>
            <a:ext cx="1991995" cy="383540"/>
          </a:xfrm>
          <a:prstGeom prst="roundRect">
            <a:avLst>
              <a:gd name="adj" fmla="val 50000"/>
            </a:avLst>
          </a:prstGeom>
          <a:solidFill>
            <a:srgbClr val="F9B48D"/>
          </a:solidFill>
          <a:ln>
            <a:noFill/>
          </a:ln>
          <a:effectLst>
            <a:outerShdw blurRad="127000" algn="ctr" rotWithShape="0">
              <a:srgbClr val="F9B4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</a:rPr>
              <a:t>一、平台模板的使用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0120" y="1900555"/>
            <a:ext cx="3895725" cy="16783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buClrTx/>
              <a:buSzTx/>
              <a:buFontTx/>
            </a:pPr>
            <a:r>
              <a:rPr lang="zh-CN" altLang="en-US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4、任意打开一个模板，可以根据需要对模板进行各项操作。</a:t>
            </a:r>
            <a:endParaRPr lang="zh-CN" altLang="en-US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ClrTx/>
              <a:buSzTx/>
              <a:buFontTx/>
            </a:pPr>
            <a:endParaRPr lang="zh-CN" altLang="en-US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ClrTx/>
              <a:buSzTx/>
              <a:buFontTx/>
            </a:pPr>
            <a:r>
              <a:rPr lang="en-US" altLang="zh-CN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altLang="zh-CN" sz="1400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（1）可以根据左上角的“外观”功能选择不同的展现形式、颜色等。</a:t>
            </a:r>
            <a:endParaRPr lang="en-US" altLang="zh-CN" sz="1400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图片 -21474826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7865" y="1558925"/>
            <a:ext cx="5271770" cy="431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959485" y="1242695"/>
            <a:ext cx="1991995" cy="383540"/>
          </a:xfrm>
          <a:prstGeom prst="roundRect">
            <a:avLst>
              <a:gd name="adj" fmla="val 50000"/>
            </a:avLst>
          </a:prstGeom>
          <a:solidFill>
            <a:srgbClr val="F9B48D"/>
          </a:solidFill>
          <a:ln>
            <a:noFill/>
          </a:ln>
          <a:effectLst>
            <a:outerShdw blurRad="127000" algn="ctr" rotWithShape="0">
              <a:srgbClr val="F9B4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</a:rPr>
              <a:t>一、平台模板的使用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0120" y="1900555"/>
            <a:ext cx="3895725" cy="1936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buClrTx/>
              <a:buSzTx/>
              <a:buFontTx/>
            </a:pPr>
            <a:r>
              <a:rPr lang="zh-CN" altLang="en-US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4、任意打开一个模板，可以根据需要对模板进行各项操作。</a:t>
            </a:r>
            <a:endParaRPr lang="zh-CN" altLang="en-US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ClrTx/>
              <a:buSzTx/>
              <a:buFontTx/>
            </a:pPr>
            <a:endParaRPr lang="zh-CN" altLang="en-US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ClrTx/>
              <a:buSzTx/>
              <a:buFontTx/>
            </a:pPr>
            <a:r>
              <a:rPr lang="en-US" altLang="zh-CN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altLang="zh-CN" sz="1400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（2）可以根据左上角的“视图”功能选择展开到几级节点、导图内知识点的搜索等。</a:t>
            </a:r>
            <a:endParaRPr lang="en-US" altLang="zh-CN" sz="1400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图片 -21474826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0800" y="1900555"/>
            <a:ext cx="6092825" cy="40297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959485" y="1242695"/>
            <a:ext cx="1991995" cy="383540"/>
          </a:xfrm>
          <a:prstGeom prst="roundRect">
            <a:avLst>
              <a:gd name="adj" fmla="val 50000"/>
            </a:avLst>
          </a:prstGeom>
          <a:solidFill>
            <a:srgbClr val="F9B48D"/>
          </a:solidFill>
          <a:ln>
            <a:noFill/>
          </a:ln>
          <a:effectLst>
            <a:outerShdw blurRad="127000" algn="ctr" rotWithShape="0">
              <a:srgbClr val="F9B4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</a:rPr>
              <a:t>一、平台模板的使用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0120" y="1900555"/>
            <a:ext cx="3895725" cy="16783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buClrTx/>
              <a:buSzTx/>
              <a:buFontTx/>
            </a:pPr>
            <a:r>
              <a:rPr lang="zh-CN" altLang="en-US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4、任意打开一个模板，可以根据需要对模板进行各项操作。</a:t>
            </a:r>
            <a:endParaRPr lang="zh-CN" altLang="en-US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ClrTx/>
              <a:buSzTx/>
              <a:buFontTx/>
            </a:pPr>
            <a:endParaRPr lang="zh-CN" altLang="en-US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ClrTx/>
              <a:buSzTx/>
              <a:buFontTx/>
            </a:pPr>
            <a:r>
              <a:rPr lang="en-US" altLang="zh-CN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altLang="zh-CN" sz="1400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（3）可以根据需要，将模板进行导出，可以导出“svg格式”和“png格式”。</a:t>
            </a:r>
            <a:endParaRPr lang="en-US" altLang="zh-CN" sz="1400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图片 -21474826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3815" y="1900555"/>
            <a:ext cx="6299835" cy="34188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959485" y="1242695"/>
            <a:ext cx="1991995" cy="383540"/>
          </a:xfrm>
          <a:prstGeom prst="roundRect">
            <a:avLst>
              <a:gd name="adj" fmla="val 50000"/>
            </a:avLst>
          </a:prstGeom>
          <a:solidFill>
            <a:srgbClr val="F9B48D"/>
          </a:solidFill>
          <a:ln>
            <a:noFill/>
          </a:ln>
          <a:effectLst>
            <a:outerShdw blurRad="127000" algn="ctr" rotWithShape="0">
              <a:srgbClr val="F9B4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</a:rPr>
              <a:t>一、平台模板的使用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0120" y="1900555"/>
            <a:ext cx="3895725" cy="1936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buClrTx/>
              <a:buSzTx/>
              <a:buFontTx/>
            </a:pPr>
            <a:r>
              <a:rPr lang="zh-CN" altLang="en-US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4、任意打开一个模板，可以根据需要对模板进行各项操作。</a:t>
            </a:r>
            <a:endParaRPr lang="zh-CN" altLang="en-US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ClrTx/>
              <a:buSzTx/>
              <a:buFontTx/>
            </a:pPr>
            <a:endParaRPr lang="zh-CN" altLang="en-US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ClrTx/>
              <a:buSzTx/>
              <a:buFontTx/>
            </a:pPr>
            <a:r>
              <a:rPr lang="en-US" altLang="zh-CN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altLang="zh-CN" sz="1400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（4）可以对模板进行收藏，收藏之后会出现在“个人中心”里的“我的收藏”界面。</a:t>
            </a:r>
            <a:endParaRPr lang="en-US" altLang="zh-CN" sz="1400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5845" y="1900555"/>
            <a:ext cx="6553835" cy="3365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3762,&quot;width&quot;:8295}"/>
</p:tagLst>
</file>

<file path=ppt/tags/tag2.xml><?xml version="1.0" encoding="utf-8"?>
<p:tagLst xmlns:p="http://schemas.openxmlformats.org/presentationml/2006/main">
  <p:tag name="ISPRING_PRESENTATION_TITLE" val="演示文稿48"/>
  <p:tag name="KSO_WPP_MARK_KEY" val="c07e0d89-aed7-48c2-a3f6-86f8ca020ade"/>
  <p:tag name="COMMONDATA" val="eyJoZGlkIjoiN2Q5MGQwY2E0YTgxYTQ5ZTUyZmJmZGQ3NGJiOTYwMmU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1232</Words>
  <Application>WPS 演示</Application>
  <PresentationFormat>自定义</PresentationFormat>
  <Paragraphs>96</Paragraphs>
  <Slides>20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Century Gothic</vt:lpstr>
      <vt:lpstr>微软雅黑</vt:lpstr>
      <vt:lpstr>Arial Unicode MS</vt:lpstr>
      <vt:lpstr>等线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第一PPT，www.1ppt.com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彩色扁平化</dc:title>
  <dc:creator>第一PPT</dc:creator>
  <cp:keywords>www.1ppt.com</cp:keywords>
  <dc:description>www.1ppt.com</dc:description>
  <cp:lastModifiedBy>Wyb</cp:lastModifiedBy>
  <cp:revision>146</cp:revision>
  <dcterms:created xsi:type="dcterms:W3CDTF">2017-12-14T13:03:00Z</dcterms:created>
  <dcterms:modified xsi:type="dcterms:W3CDTF">2023-02-15T02:13:20Z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905CDD1FAC064BEABCB6EFB076825B23</vt:lpwstr>
  </property>
</Properties>
</file>