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39"/>
  </p:notesMasterIdLst>
  <p:sldIdLst>
    <p:sldId id="256" r:id="rId5"/>
    <p:sldId id="519" r:id="rId6"/>
    <p:sldId id="489" r:id="rId7"/>
    <p:sldId id="514" r:id="rId8"/>
    <p:sldId id="517" r:id="rId9"/>
    <p:sldId id="516" r:id="rId10"/>
    <p:sldId id="388" r:id="rId11"/>
    <p:sldId id="389" r:id="rId12"/>
    <p:sldId id="508" r:id="rId13"/>
    <p:sldId id="391" r:id="rId14"/>
    <p:sldId id="515" r:id="rId15"/>
    <p:sldId id="510" r:id="rId16"/>
    <p:sldId id="392" r:id="rId17"/>
    <p:sldId id="491" r:id="rId18"/>
    <p:sldId id="490" r:id="rId19"/>
    <p:sldId id="495" r:id="rId20"/>
    <p:sldId id="496" r:id="rId21"/>
    <p:sldId id="497" r:id="rId22"/>
    <p:sldId id="498" r:id="rId23"/>
    <p:sldId id="499" r:id="rId24"/>
    <p:sldId id="500" r:id="rId25"/>
    <p:sldId id="502" r:id="rId26"/>
    <p:sldId id="520" r:id="rId27"/>
    <p:sldId id="492" r:id="rId28"/>
    <p:sldId id="493" r:id="rId29"/>
    <p:sldId id="393" r:id="rId30"/>
    <p:sldId id="505" r:id="rId31"/>
    <p:sldId id="512" r:id="rId32"/>
    <p:sldId id="506" r:id="rId33"/>
    <p:sldId id="503" r:id="rId34"/>
    <p:sldId id="513" r:id="rId35"/>
    <p:sldId id="518" r:id="rId36"/>
    <p:sldId id="504" r:id="rId37"/>
    <p:sldId id="507" r:id="rId38"/>
  </p:sldIdLst>
  <p:sldSz cx="9144000" cy="5143500" type="screen16x9"/>
  <p:notesSz cx="6858000" cy="9144000"/>
  <p:custDataLst>
    <p:tags r:id="rId4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95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范 耀楠" initials="范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E6EDF6"/>
    <a:srgbClr val="83D515"/>
    <a:srgbClr val="A0E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20" autoAdjust="0"/>
  </p:normalViewPr>
  <p:slideViewPr>
    <p:cSldViewPr showGuides="1">
      <p:cViewPr>
        <p:scale>
          <a:sx n="120" d="100"/>
          <a:sy n="120" d="100"/>
        </p:scale>
        <p:origin x="-1620" y="-486"/>
      </p:cViewPr>
      <p:guideLst>
        <p:guide orient="horz" pos="1620"/>
        <p:guide pos="295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04" y="-102"/>
      </p:cViewPr>
      <p:guideLst>
        <p:guide orient="horz" pos="2880"/>
        <p:guide pos="221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4" Type="http://schemas.openxmlformats.org/officeDocument/2006/relationships/tags" Target="tags/tag34.xml"/><Relationship Id="rId43" Type="http://schemas.openxmlformats.org/officeDocument/2006/relationships/commentAuthors" Target="commentAuthors.xml"/><Relationship Id="rId42" Type="http://schemas.openxmlformats.org/officeDocument/2006/relationships/tableStyles" Target="tableStyles.xml"/><Relationship Id="rId41" Type="http://schemas.openxmlformats.org/officeDocument/2006/relationships/viewProps" Target="viewProps.xml"/><Relationship Id="rId40" Type="http://schemas.openxmlformats.org/officeDocument/2006/relationships/presProps" Target="presProps.xml"/><Relationship Id="rId4" Type="http://schemas.openxmlformats.org/officeDocument/2006/relationships/slideMaster" Target="slideMasters/slideMaster3.xml"/><Relationship Id="rId39" Type="http://schemas.openxmlformats.org/officeDocument/2006/relationships/notesMaster" Target="notesMasters/notesMaster1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B98D8A-E945-4E5E-9C27-87DA069924B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EC9689E-A786-452C-B6CF-D26B641D1CC7}">
      <dgm:prSet phldrT="[文本]" custT="1"/>
      <dgm:spPr/>
      <dgm:t>
        <a:bodyPr/>
        <a:lstStyle/>
        <a:p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①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44BD6E-3B9F-4253-A109-0E1527E6C27E}" cxnId="{00A2FB18-07C6-449F-BC6A-527AF6CFD94A}" type="parTrans">
      <dgm:prSet/>
      <dgm:spPr/>
      <dgm:t>
        <a:bodyPr/>
        <a:lstStyle/>
        <a:p>
          <a:endParaRPr lang="zh-CN" altLang="en-US"/>
        </a:p>
      </dgm:t>
    </dgm:pt>
    <dgm:pt modelId="{6A12D9BB-07E6-400B-BC6A-07549A8EFB0A}" cxnId="{00A2FB18-07C6-449F-BC6A-527AF6CFD94A}" type="sibTrans">
      <dgm:prSet/>
      <dgm:spPr/>
      <dgm:t>
        <a:bodyPr/>
        <a:lstStyle/>
        <a:p>
          <a:endParaRPr lang="zh-CN" altLang="en-US"/>
        </a:p>
      </dgm:t>
    </dgm:pt>
    <dgm:pt modelId="{F9AAD602-9F24-4F33-99B1-EBEFFEC74780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第一步：注册登录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仿宋" panose="02010609060101010101" pitchFamily="49" charset="-122"/>
            <a:ea typeface="仿宋" panose="02010609060101010101" pitchFamily="49" charset="-122"/>
          </a:endParaRPr>
        </a:p>
      </dgm:t>
    </dgm:pt>
    <dgm:pt modelId="{D644D848-620C-4CFD-8CCF-C1DCA34A636B}" cxnId="{36E53430-67F2-4AC2-B22E-AAB804FB351A}" type="parTrans">
      <dgm:prSet/>
      <dgm:spPr/>
      <dgm:t>
        <a:bodyPr/>
        <a:lstStyle/>
        <a:p>
          <a:endParaRPr lang="zh-CN" altLang="en-US"/>
        </a:p>
      </dgm:t>
    </dgm:pt>
    <dgm:pt modelId="{C94FF672-EB97-477F-B861-6F8B9AB02FC2}" cxnId="{36E53430-67F2-4AC2-B22E-AAB804FB351A}" type="sibTrans">
      <dgm:prSet/>
      <dgm:spPr/>
      <dgm:t>
        <a:bodyPr/>
        <a:lstStyle/>
        <a:p>
          <a:endParaRPr lang="zh-CN" altLang="en-US"/>
        </a:p>
      </dgm:t>
    </dgm:pt>
    <dgm:pt modelId="{8F0DB55B-2332-46C8-AF15-FFBB74C6F96A}">
      <dgm:prSet phldrT="[文本]" custT="1"/>
      <dgm:spPr/>
      <dgm:t>
        <a:bodyPr/>
        <a:lstStyle/>
        <a:p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②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3CCDC8C2-14E8-4D00-BF33-EFD873F57944}" cxnId="{817E7997-1068-4AB9-9F2E-BA4698D21FAB}" type="parTrans">
      <dgm:prSet/>
      <dgm:spPr/>
      <dgm:t>
        <a:bodyPr/>
        <a:lstStyle/>
        <a:p>
          <a:endParaRPr lang="zh-CN" altLang="en-US"/>
        </a:p>
      </dgm:t>
    </dgm:pt>
    <dgm:pt modelId="{536C69A2-9839-47C2-8110-0168BD751B4B}" cxnId="{817E7997-1068-4AB9-9F2E-BA4698D21FAB}" type="sibTrans">
      <dgm:prSet/>
      <dgm:spPr/>
      <dgm:t>
        <a:bodyPr/>
        <a:lstStyle/>
        <a:p>
          <a:endParaRPr lang="zh-CN" altLang="en-US"/>
        </a:p>
      </dgm:t>
    </dgm:pt>
    <dgm:pt modelId="{386C1C24-E312-46C7-868F-EC66B9D5F8D4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第二步：实名认证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仿宋" panose="02010609060101010101" pitchFamily="49" charset="-122"/>
            <a:ea typeface="仿宋" panose="02010609060101010101" pitchFamily="49" charset="-122"/>
          </a:endParaRPr>
        </a:p>
      </dgm:t>
    </dgm:pt>
    <dgm:pt modelId="{862E14B0-4FD9-473B-9627-4699EC923117}" cxnId="{AA904318-2E66-4135-9BD0-D997212A94EE}" type="parTrans">
      <dgm:prSet/>
      <dgm:spPr/>
      <dgm:t>
        <a:bodyPr/>
        <a:lstStyle/>
        <a:p>
          <a:endParaRPr lang="zh-CN" altLang="en-US"/>
        </a:p>
      </dgm:t>
    </dgm:pt>
    <dgm:pt modelId="{69F6C339-BEC7-4559-81AC-1D71D84BCEE4}" cxnId="{AA904318-2E66-4135-9BD0-D997212A94EE}" type="sibTrans">
      <dgm:prSet/>
      <dgm:spPr/>
      <dgm:t>
        <a:bodyPr/>
        <a:lstStyle/>
        <a:p>
          <a:endParaRPr lang="zh-CN" altLang="en-US"/>
        </a:p>
      </dgm:t>
    </dgm:pt>
    <dgm:pt modelId="{4606C770-7B41-462C-B9E2-BDB0FC441C5D}">
      <dgm:prSet phldrT="[文本]" custT="1"/>
      <dgm:spPr/>
      <dgm:t>
        <a:bodyPr/>
        <a:lstStyle/>
        <a:p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③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2EAEFE56-DC13-40C7-827A-FBEC5341D55D}" cxnId="{CF28D5D4-E247-4967-BEE6-51035E283E99}" type="parTrans">
      <dgm:prSet/>
      <dgm:spPr/>
      <dgm:t>
        <a:bodyPr/>
        <a:lstStyle/>
        <a:p>
          <a:endParaRPr lang="zh-CN" altLang="en-US"/>
        </a:p>
      </dgm:t>
    </dgm:pt>
    <dgm:pt modelId="{489A576F-411D-4320-91A2-A051FC4DA075}" cxnId="{CF28D5D4-E247-4967-BEE6-51035E283E99}" type="sibTrans">
      <dgm:prSet/>
      <dgm:spPr/>
      <dgm:t>
        <a:bodyPr/>
        <a:lstStyle/>
        <a:p>
          <a:endParaRPr lang="zh-CN" altLang="en-US"/>
        </a:p>
      </dgm:t>
    </dgm:pt>
    <dgm:pt modelId="{1BB21926-488F-4AF3-9911-5F14DD6C09D0}">
      <dgm:prSet phldrT="[文本]" custT="1"/>
      <dgm:spPr/>
      <dgm:t>
        <a:bodyPr/>
        <a:lstStyle/>
        <a:p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④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2E5ACA27-1FA7-4CD0-A793-FA6B033AF5D1}" cxnId="{DE80783A-0506-4E56-A0EE-D5DF7C6E5C84}" type="parTrans">
      <dgm:prSet/>
      <dgm:spPr/>
      <dgm:t>
        <a:bodyPr/>
        <a:lstStyle/>
        <a:p>
          <a:endParaRPr lang="zh-CN" altLang="en-US"/>
        </a:p>
      </dgm:t>
    </dgm:pt>
    <dgm:pt modelId="{3DDBE880-3589-4327-8256-87165BA60F75}" cxnId="{DE80783A-0506-4E56-A0EE-D5DF7C6E5C84}" type="sibTrans">
      <dgm:prSet/>
      <dgm:spPr/>
      <dgm:t>
        <a:bodyPr/>
        <a:lstStyle/>
        <a:p>
          <a:endParaRPr lang="zh-CN" altLang="en-US"/>
        </a:p>
      </dgm:t>
    </dgm:pt>
    <dgm:pt modelId="{B454C55E-75AE-4D7B-93D2-57EC6C9B8587}">
      <dgm:prSet phldrT="[文本]" custT="1"/>
      <dgm:spPr/>
      <dgm:t>
        <a:bodyPr/>
        <a:lstStyle/>
        <a:p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⑤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7B34D95C-AD79-40C8-A6B1-BDAC9B11A47F}" cxnId="{8CB8B444-6EF2-42E4-8512-BD9BA477BC7D}" type="parTrans">
      <dgm:prSet/>
      <dgm:spPr/>
      <dgm:t>
        <a:bodyPr/>
        <a:lstStyle/>
        <a:p>
          <a:endParaRPr lang="zh-CN" altLang="en-US"/>
        </a:p>
      </dgm:t>
    </dgm:pt>
    <dgm:pt modelId="{B5ECC162-A3E1-4BBE-9E65-EE320CC0935C}" cxnId="{8CB8B444-6EF2-42E4-8512-BD9BA477BC7D}" type="sibTrans">
      <dgm:prSet/>
      <dgm:spPr/>
      <dgm:t>
        <a:bodyPr/>
        <a:lstStyle/>
        <a:p>
          <a:endParaRPr lang="zh-CN" altLang="en-US"/>
        </a:p>
      </dgm:t>
    </dgm:pt>
    <dgm:pt modelId="{AE520530-146D-4F0E-9CB2-FAF8D006A977}">
      <dgm:prSet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第三步：填报申请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仿宋" panose="02010609060101010101" pitchFamily="49" charset="-122"/>
            <a:ea typeface="仿宋" panose="02010609060101010101" pitchFamily="49" charset="-122"/>
          </a:endParaRPr>
        </a:p>
      </dgm:t>
    </dgm:pt>
    <dgm:pt modelId="{668A922B-CF34-48DF-AF8A-BD10994874D8}" cxnId="{CD9F00D7-0E90-4DDB-BD77-93D0DB0E890E}" type="parTrans">
      <dgm:prSet/>
      <dgm:spPr/>
      <dgm:t>
        <a:bodyPr/>
        <a:lstStyle/>
        <a:p>
          <a:endParaRPr lang="zh-CN" altLang="en-US"/>
        </a:p>
      </dgm:t>
    </dgm:pt>
    <dgm:pt modelId="{26872577-8711-4BAA-85F3-6D47EFB23A1A}" cxnId="{CD9F00D7-0E90-4DDB-BD77-93D0DB0E890E}" type="sibTrans">
      <dgm:prSet/>
      <dgm:spPr/>
      <dgm:t>
        <a:bodyPr/>
        <a:lstStyle/>
        <a:p>
          <a:endParaRPr lang="zh-CN" altLang="en-US"/>
        </a:p>
      </dgm:t>
    </dgm:pt>
    <dgm:pt modelId="{F19F0284-A717-4DBC-81DF-01908687B669}">
      <dgm:prSet/>
      <dgm:spPr/>
      <dgm:t>
        <a:bodyPr/>
        <a:lstStyle/>
        <a:p>
          <a:r>
            <a:rPr lang="zh-CN" alt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第四步：填写信息，上传材料</a:t>
          </a:r>
          <a:endParaRPr lang="zh-CN" altLang="en-US" dirty="0">
            <a:solidFill>
              <a:srgbClr val="FF0000"/>
            </a:solidFill>
          </a:endParaRPr>
        </a:p>
      </dgm:t>
    </dgm:pt>
    <dgm:pt modelId="{3CC95F2D-DB3F-48C4-A844-DB8DCF8A1FE6}" cxnId="{09F3F9D0-2C66-43E1-ADD0-32CDACE604C2}" type="parTrans">
      <dgm:prSet/>
      <dgm:spPr/>
      <dgm:t>
        <a:bodyPr/>
        <a:lstStyle/>
        <a:p>
          <a:endParaRPr lang="zh-CN" altLang="en-US"/>
        </a:p>
      </dgm:t>
    </dgm:pt>
    <dgm:pt modelId="{E7B1A7DF-1DBC-4E17-9EC1-F00232E69876}" cxnId="{09F3F9D0-2C66-43E1-ADD0-32CDACE604C2}" type="sibTrans">
      <dgm:prSet/>
      <dgm:spPr/>
      <dgm:t>
        <a:bodyPr/>
        <a:lstStyle/>
        <a:p>
          <a:endParaRPr lang="zh-CN" altLang="en-US"/>
        </a:p>
      </dgm:t>
    </dgm:pt>
    <dgm:pt modelId="{0AF4BD02-E318-4FD6-AE28-2126EF54BE01}">
      <dgm:prSet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第五步：提交</a:t>
          </a:r>
          <a:endParaRPr lang="zh-CN" altLang="en-US" dirty="0"/>
        </a:p>
      </dgm:t>
    </dgm:pt>
    <dgm:pt modelId="{A03217AF-3922-4FF1-9BC3-9C742B923B11}" cxnId="{4DD9C4DA-2D1B-4988-BD9B-6CD6597040C9}" type="parTrans">
      <dgm:prSet/>
      <dgm:spPr/>
      <dgm:t>
        <a:bodyPr/>
        <a:lstStyle/>
        <a:p>
          <a:endParaRPr lang="zh-CN" altLang="en-US"/>
        </a:p>
      </dgm:t>
    </dgm:pt>
    <dgm:pt modelId="{7B0EEE18-460A-4C26-84A2-B6451747B375}" cxnId="{4DD9C4DA-2D1B-4988-BD9B-6CD6597040C9}" type="sibTrans">
      <dgm:prSet/>
      <dgm:spPr/>
      <dgm:t>
        <a:bodyPr/>
        <a:lstStyle/>
        <a:p>
          <a:endParaRPr lang="zh-CN" altLang="en-US"/>
        </a:p>
      </dgm:t>
    </dgm:pt>
    <dgm:pt modelId="{DF36E9E9-14E6-4BD4-838C-948610983B5E}" type="pres">
      <dgm:prSet presAssocID="{11B98D8A-E945-4E5E-9C27-87DA069924B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1B1354E-23CC-47D0-982A-EC8C39E5A5A8}" type="pres">
      <dgm:prSet presAssocID="{7EC9689E-A786-452C-B6CF-D26B641D1CC7}" presName="composite" presStyleCnt="0"/>
      <dgm:spPr/>
    </dgm:pt>
    <dgm:pt modelId="{8F3EB72A-56DF-411D-9DED-89F5789653AB}" type="pres">
      <dgm:prSet presAssocID="{7EC9689E-A786-452C-B6CF-D26B641D1CC7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B81F8BB-E44A-4087-B064-70532E013787}" type="pres">
      <dgm:prSet presAssocID="{7EC9689E-A786-452C-B6CF-D26B641D1CC7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9AC2B1-34C4-45F7-9BFE-D1F4694AF661}" type="pres">
      <dgm:prSet presAssocID="{6A12D9BB-07E6-400B-BC6A-07549A8EFB0A}" presName="sp" presStyleCnt="0"/>
      <dgm:spPr/>
    </dgm:pt>
    <dgm:pt modelId="{AB0BCAD3-E3C4-4E5C-B6F2-DE4763498388}" type="pres">
      <dgm:prSet presAssocID="{8F0DB55B-2332-46C8-AF15-FFBB74C6F96A}" presName="composite" presStyleCnt="0"/>
      <dgm:spPr/>
    </dgm:pt>
    <dgm:pt modelId="{AECA7B25-72D8-4B56-ABD9-173A7A666D5D}" type="pres">
      <dgm:prSet presAssocID="{8F0DB55B-2332-46C8-AF15-FFBB74C6F96A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CBEC9B-40DB-486D-ACC2-FA2B862E7277}" type="pres">
      <dgm:prSet presAssocID="{8F0DB55B-2332-46C8-AF15-FFBB74C6F96A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B011DE-3C3B-4A93-A685-06814ADFC642}" type="pres">
      <dgm:prSet presAssocID="{536C69A2-9839-47C2-8110-0168BD751B4B}" presName="sp" presStyleCnt="0"/>
      <dgm:spPr/>
    </dgm:pt>
    <dgm:pt modelId="{B612BC92-8966-4CE7-818F-C8C689416564}" type="pres">
      <dgm:prSet presAssocID="{4606C770-7B41-462C-B9E2-BDB0FC441C5D}" presName="composite" presStyleCnt="0"/>
      <dgm:spPr/>
    </dgm:pt>
    <dgm:pt modelId="{6AC458F8-AF2F-460F-9435-5D4F493615AE}" type="pres">
      <dgm:prSet presAssocID="{4606C770-7B41-462C-B9E2-BDB0FC441C5D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3D6C024-1981-49C1-903B-0CB6D49976FF}" type="pres">
      <dgm:prSet presAssocID="{4606C770-7B41-462C-B9E2-BDB0FC441C5D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F96E93F-172B-4AB1-811D-056CB770818E}" type="pres">
      <dgm:prSet presAssocID="{489A576F-411D-4320-91A2-A051FC4DA075}" presName="sp" presStyleCnt="0"/>
      <dgm:spPr/>
    </dgm:pt>
    <dgm:pt modelId="{2AC59A61-9B45-45B3-A3E2-44456AA1A6BD}" type="pres">
      <dgm:prSet presAssocID="{1BB21926-488F-4AF3-9911-5F14DD6C09D0}" presName="composite" presStyleCnt="0"/>
      <dgm:spPr/>
    </dgm:pt>
    <dgm:pt modelId="{3D158CBA-1D16-4B97-81FE-3346517E2058}" type="pres">
      <dgm:prSet presAssocID="{1BB21926-488F-4AF3-9911-5F14DD6C09D0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096718-141B-4CF4-97C8-AE9D80BB934A}" type="pres">
      <dgm:prSet presAssocID="{1BB21926-488F-4AF3-9911-5F14DD6C09D0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8A35FF-80AC-42A2-802A-0B8DE0B4898D}" type="pres">
      <dgm:prSet presAssocID="{3DDBE880-3589-4327-8256-87165BA60F75}" presName="sp" presStyleCnt="0"/>
      <dgm:spPr/>
    </dgm:pt>
    <dgm:pt modelId="{0E94B250-643A-48BF-85D3-63C29BF5B0DA}" type="pres">
      <dgm:prSet presAssocID="{B454C55E-75AE-4D7B-93D2-57EC6C9B8587}" presName="composite" presStyleCnt="0"/>
      <dgm:spPr/>
    </dgm:pt>
    <dgm:pt modelId="{EE690922-1831-48DD-972A-96A759030E92}" type="pres">
      <dgm:prSet presAssocID="{B454C55E-75AE-4D7B-93D2-57EC6C9B8587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EFA61ED-A307-4DEC-87C7-75D8EEB1F358}" type="pres">
      <dgm:prSet presAssocID="{B454C55E-75AE-4D7B-93D2-57EC6C9B8587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9F3F9D0-2C66-43E1-ADD0-32CDACE604C2}" srcId="{1BB21926-488F-4AF3-9911-5F14DD6C09D0}" destId="{F19F0284-A717-4DBC-81DF-01908687B669}" srcOrd="0" destOrd="0" parTransId="{3CC95F2D-DB3F-48C4-A844-DB8DCF8A1FE6}" sibTransId="{E7B1A7DF-1DBC-4E17-9EC1-F00232E69876}"/>
    <dgm:cxn modelId="{AA904318-2E66-4135-9BD0-D997212A94EE}" srcId="{8F0DB55B-2332-46C8-AF15-FFBB74C6F96A}" destId="{386C1C24-E312-46C7-868F-EC66B9D5F8D4}" srcOrd="0" destOrd="0" parTransId="{862E14B0-4FD9-473B-9627-4699EC923117}" sibTransId="{69F6C339-BEC7-4559-81AC-1D71D84BCEE4}"/>
    <dgm:cxn modelId="{C2D63378-5B99-4C60-A38E-AADAC0DAD530}" type="presOf" srcId="{1BB21926-488F-4AF3-9911-5F14DD6C09D0}" destId="{3D158CBA-1D16-4B97-81FE-3346517E2058}" srcOrd="0" destOrd="0" presId="urn:microsoft.com/office/officeart/2005/8/layout/chevron2"/>
    <dgm:cxn modelId="{CF28D5D4-E247-4967-BEE6-51035E283E99}" srcId="{11B98D8A-E945-4E5E-9C27-87DA069924B4}" destId="{4606C770-7B41-462C-B9E2-BDB0FC441C5D}" srcOrd="2" destOrd="0" parTransId="{2EAEFE56-DC13-40C7-827A-FBEC5341D55D}" sibTransId="{489A576F-411D-4320-91A2-A051FC4DA075}"/>
    <dgm:cxn modelId="{4B90325C-B3D7-4FEB-A3AD-508CB9A51C6C}" type="presOf" srcId="{7EC9689E-A786-452C-B6CF-D26B641D1CC7}" destId="{8F3EB72A-56DF-411D-9DED-89F5789653AB}" srcOrd="0" destOrd="0" presId="urn:microsoft.com/office/officeart/2005/8/layout/chevron2"/>
    <dgm:cxn modelId="{8CB8B444-6EF2-42E4-8512-BD9BA477BC7D}" srcId="{11B98D8A-E945-4E5E-9C27-87DA069924B4}" destId="{B454C55E-75AE-4D7B-93D2-57EC6C9B8587}" srcOrd="4" destOrd="0" parTransId="{7B34D95C-AD79-40C8-A6B1-BDAC9B11A47F}" sibTransId="{B5ECC162-A3E1-4BBE-9E65-EE320CC0935C}"/>
    <dgm:cxn modelId="{DE80783A-0506-4E56-A0EE-D5DF7C6E5C84}" srcId="{11B98D8A-E945-4E5E-9C27-87DA069924B4}" destId="{1BB21926-488F-4AF3-9911-5F14DD6C09D0}" srcOrd="3" destOrd="0" parTransId="{2E5ACA27-1FA7-4CD0-A793-FA6B033AF5D1}" sibTransId="{3DDBE880-3589-4327-8256-87165BA60F75}"/>
    <dgm:cxn modelId="{DB49F9A8-8B3F-49AB-96C2-78814DB8C67D}" type="presOf" srcId="{B454C55E-75AE-4D7B-93D2-57EC6C9B8587}" destId="{EE690922-1831-48DD-972A-96A759030E92}" srcOrd="0" destOrd="0" presId="urn:microsoft.com/office/officeart/2005/8/layout/chevron2"/>
    <dgm:cxn modelId="{68B4BFD2-E187-412A-B29A-2392446396E0}" type="presOf" srcId="{8F0DB55B-2332-46C8-AF15-FFBB74C6F96A}" destId="{AECA7B25-72D8-4B56-ABD9-173A7A666D5D}" srcOrd="0" destOrd="0" presId="urn:microsoft.com/office/officeart/2005/8/layout/chevron2"/>
    <dgm:cxn modelId="{38DC3BB1-2555-4220-969E-D53094E0559F}" type="presOf" srcId="{AE520530-146D-4F0E-9CB2-FAF8D006A977}" destId="{83D6C024-1981-49C1-903B-0CB6D49976FF}" srcOrd="0" destOrd="0" presId="urn:microsoft.com/office/officeart/2005/8/layout/chevron2"/>
    <dgm:cxn modelId="{888BFEC7-3F25-4739-AD7D-91441403CA16}" type="presOf" srcId="{4606C770-7B41-462C-B9E2-BDB0FC441C5D}" destId="{6AC458F8-AF2F-460F-9435-5D4F493615AE}" srcOrd="0" destOrd="0" presId="urn:microsoft.com/office/officeart/2005/8/layout/chevron2"/>
    <dgm:cxn modelId="{9D8D2916-310C-4428-A74E-9CCD7D0E0313}" type="presOf" srcId="{386C1C24-E312-46C7-868F-EC66B9D5F8D4}" destId="{ACCBEC9B-40DB-486D-ACC2-FA2B862E7277}" srcOrd="0" destOrd="0" presId="urn:microsoft.com/office/officeart/2005/8/layout/chevron2"/>
    <dgm:cxn modelId="{560A5B52-8F8F-4309-9A99-371FE0A92A9C}" type="presOf" srcId="{0AF4BD02-E318-4FD6-AE28-2126EF54BE01}" destId="{2EFA61ED-A307-4DEC-87C7-75D8EEB1F358}" srcOrd="0" destOrd="0" presId="urn:microsoft.com/office/officeart/2005/8/layout/chevron2"/>
    <dgm:cxn modelId="{817E7997-1068-4AB9-9F2E-BA4698D21FAB}" srcId="{11B98D8A-E945-4E5E-9C27-87DA069924B4}" destId="{8F0DB55B-2332-46C8-AF15-FFBB74C6F96A}" srcOrd="1" destOrd="0" parTransId="{3CCDC8C2-14E8-4D00-BF33-EFD873F57944}" sibTransId="{536C69A2-9839-47C2-8110-0168BD751B4B}"/>
    <dgm:cxn modelId="{CD9F00D7-0E90-4DDB-BD77-93D0DB0E890E}" srcId="{4606C770-7B41-462C-B9E2-BDB0FC441C5D}" destId="{AE520530-146D-4F0E-9CB2-FAF8D006A977}" srcOrd="0" destOrd="0" parTransId="{668A922B-CF34-48DF-AF8A-BD10994874D8}" sibTransId="{26872577-8711-4BAA-85F3-6D47EFB23A1A}"/>
    <dgm:cxn modelId="{50878EC5-65AF-45DC-9BB4-78910299F3BD}" type="presOf" srcId="{F19F0284-A717-4DBC-81DF-01908687B669}" destId="{AD096718-141B-4CF4-97C8-AE9D80BB934A}" srcOrd="0" destOrd="0" presId="urn:microsoft.com/office/officeart/2005/8/layout/chevron2"/>
    <dgm:cxn modelId="{10FD31E8-59F6-4701-9961-01FCE0133D32}" type="presOf" srcId="{11B98D8A-E945-4E5E-9C27-87DA069924B4}" destId="{DF36E9E9-14E6-4BD4-838C-948610983B5E}" srcOrd="0" destOrd="0" presId="urn:microsoft.com/office/officeart/2005/8/layout/chevron2"/>
    <dgm:cxn modelId="{4DD9C4DA-2D1B-4988-BD9B-6CD6597040C9}" srcId="{B454C55E-75AE-4D7B-93D2-57EC6C9B8587}" destId="{0AF4BD02-E318-4FD6-AE28-2126EF54BE01}" srcOrd="0" destOrd="0" parTransId="{A03217AF-3922-4FF1-9BC3-9C742B923B11}" sibTransId="{7B0EEE18-460A-4C26-84A2-B6451747B375}"/>
    <dgm:cxn modelId="{7F3043B5-A2A7-4DD7-B2E3-F27F9EDA87F7}" type="presOf" srcId="{F9AAD602-9F24-4F33-99B1-EBEFFEC74780}" destId="{DB81F8BB-E44A-4087-B064-70532E013787}" srcOrd="0" destOrd="0" presId="urn:microsoft.com/office/officeart/2005/8/layout/chevron2"/>
    <dgm:cxn modelId="{00A2FB18-07C6-449F-BC6A-527AF6CFD94A}" srcId="{11B98D8A-E945-4E5E-9C27-87DA069924B4}" destId="{7EC9689E-A786-452C-B6CF-D26B641D1CC7}" srcOrd="0" destOrd="0" parTransId="{DD44BD6E-3B9F-4253-A109-0E1527E6C27E}" sibTransId="{6A12D9BB-07E6-400B-BC6A-07549A8EFB0A}"/>
    <dgm:cxn modelId="{36E53430-67F2-4AC2-B22E-AAB804FB351A}" srcId="{7EC9689E-A786-452C-B6CF-D26B641D1CC7}" destId="{F9AAD602-9F24-4F33-99B1-EBEFFEC74780}" srcOrd="0" destOrd="0" parTransId="{D644D848-620C-4CFD-8CCF-C1DCA34A636B}" sibTransId="{C94FF672-EB97-477F-B861-6F8B9AB02FC2}"/>
    <dgm:cxn modelId="{8F050F39-A9F9-4009-8A55-4AC7C7CA4B15}" type="presParOf" srcId="{DF36E9E9-14E6-4BD4-838C-948610983B5E}" destId="{11B1354E-23CC-47D0-982A-EC8C39E5A5A8}" srcOrd="0" destOrd="0" presId="urn:microsoft.com/office/officeart/2005/8/layout/chevron2"/>
    <dgm:cxn modelId="{3B37AE13-7B10-45EE-A9FD-43F6A89CDA2D}" type="presParOf" srcId="{11B1354E-23CC-47D0-982A-EC8C39E5A5A8}" destId="{8F3EB72A-56DF-411D-9DED-89F5789653AB}" srcOrd="0" destOrd="0" presId="urn:microsoft.com/office/officeart/2005/8/layout/chevron2"/>
    <dgm:cxn modelId="{1B405569-11EE-4758-B75A-6FF519899E17}" type="presParOf" srcId="{11B1354E-23CC-47D0-982A-EC8C39E5A5A8}" destId="{DB81F8BB-E44A-4087-B064-70532E013787}" srcOrd="1" destOrd="0" presId="urn:microsoft.com/office/officeart/2005/8/layout/chevron2"/>
    <dgm:cxn modelId="{2DA7D6FC-8B48-4F21-8716-034C07DEC0F4}" type="presParOf" srcId="{DF36E9E9-14E6-4BD4-838C-948610983B5E}" destId="{C79AC2B1-34C4-45F7-9BFE-D1F4694AF661}" srcOrd="1" destOrd="0" presId="urn:microsoft.com/office/officeart/2005/8/layout/chevron2"/>
    <dgm:cxn modelId="{60448A0B-6714-4B2C-86F0-D710A820CABF}" type="presParOf" srcId="{DF36E9E9-14E6-4BD4-838C-948610983B5E}" destId="{AB0BCAD3-E3C4-4E5C-B6F2-DE4763498388}" srcOrd="2" destOrd="0" presId="urn:microsoft.com/office/officeart/2005/8/layout/chevron2"/>
    <dgm:cxn modelId="{D6EF0395-CC9D-4FB0-A916-D6D4FF7CFF4E}" type="presParOf" srcId="{AB0BCAD3-E3C4-4E5C-B6F2-DE4763498388}" destId="{AECA7B25-72D8-4B56-ABD9-173A7A666D5D}" srcOrd="0" destOrd="0" presId="urn:microsoft.com/office/officeart/2005/8/layout/chevron2"/>
    <dgm:cxn modelId="{10B56364-5599-400F-A822-BB1C1987BDDE}" type="presParOf" srcId="{AB0BCAD3-E3C4-4E5C-B6F2-DE4763498388}" destId="{ACCBEC9B-40DB-486D-ACC2-FA2B862E7277}" srcOrd="1" destOrd="0" presId="urn:microsoft.com/office/officeart/2005/8/layout/chevron2"/>
    <dgm:cxn modelId="{12A28CC7-8CE7-4653-8C75-5BE2F92ACCEC}" type="presParOf" srcId="{DF36E9E9-14E6-4BD4-838C-948610983B5E}" destId="{C2B011DE-3C3B-4A93-A685-06814ADFC642}" srcOrd="3" destOrd="0" presId="urn:microsoft.com/office/officeart/2005/8/layout/chevron2"/>
    <dgm:cxn modelId="{E02E1D49-F6AD-4018-BF0E-F8634CC67C97}" type="presParOf" srcId="{DF36E9E9-14E6-4BD4-838C-948610983B5E}" destId="{B612BC92-8966-4CE7-818F-C8C689416564}" srcOrd="4" destOrd="0" presId="urn:microsoft.com/office/officeart/2005/8/layout/chevron2"/>
    <dgm:cxn modelId="{D9126DBF-685B-41E9-9243-D96360305A60}" type="presParOf" srcId="{B612BC92-8966-4CE7-818F-C8C689416564}" destId="{6AC458F8-AF2F-460F-9435-5D4F493615AE}" srcOrd="0" destOrd="0" presId="urn:microsoft.com/office/officeart/2005/8/layout/chevron2"/>
    <dgm:cxn modelId="{9B083D47-5947-486E-B8F8-9B032D22B285}" type="presParOf" srcId="{B612BC92-8966-4CE7-818F-C8C689416564}" destId="{83D6C024-1981-49C1-903B-0CB6D49976FF}" srcOrd="1" destOrd="0" presId="urn:microsoft.com/office/officeart/2005/8/layout/chevron2"/>
    <dgm:cxn modelId="{90882587-EFE9-453B-9287-237BB5A8219A}" type="presParOf" srcId="{DF36E9E9-14E6-4BD4-838C-948610983B5E}" destId="{3F96E93F-172B-4AB1-811D-056CB770818E}" srcOrd="5" destOrd="0" presId="urn:microsoft.com/office/officeart/2005/8/layout/chevron2"/>
    <dgm:cxn modelId="{A9471284-DB87-484E-AD82-4AD93DE96CB8}" type="presParOf" srcId="{DF36E9E9-14E6-4BD4-838C-948610983B5E}" destId="{2AC59A61-9B45-45B3-A3E2-44456AA1A6BD}" srcOrd="6" destOrd="0" presId="urn:microsoft.com/office/officeart/2005/8/layout/chevron2"/>
    <dgm:cxn modelId="{A58C843E-2A97-49A7-8CC8-B43DC0C2F839}" type="presParOf" srcId="{2AC59A61-9B45-45B3-A3E2-44456AA1A6BD}" destId="{3D158CBA-1D16-4B97-81FE-3346517E2058}" srcOrd="0" destOrd="0" presId="urn:microsoft.com/office/officeart/2005/8/layout/chevron2"/>
    <dgm:cxn modelId="{73D99A05-955B-4F45-918A-FBD77D49BF32}" type="presParOf" srcId="{2AC59A61-9B45-45B3-A3E2-44456AA1A6BD}" destId="{AD096718-141B-4CF4-97C8-AE9D80BB934A}" srcOrd="1" destOrd="0" presId="urn:microsoft.com/office/officeart/2005/8/layout/chevron2"/>
    <dgm:cxn modelId="{E4568989-5E3E-4670-8188-FDDCC46C5805}" type="presParOf" srcId="{DF36E9E9-14E6-4BD4-838C-948610983B5E}" destId="{198A35FF-80AC-42A2-802A-0B8DE0B4898D}" srcOrd="7" destOrd="0" presId="urn:microsoft.com/office/officeart/2005/8/layout/chevron2"/>
    <dgm:cxn modelId="{B4D1FD4B-DB44-4546-AE8E-4806D87B8DE4}" type="presParOf" srcId="{DF36E9E9-14E6-4BD4-838C-948610983B5E}" destId="{0E94B250-643A-48BF-85D3-63C29BF5B0DA}" srcOrd="8" destOrd="0" presId="urn:microsoft.com/office/officeart/2005/8/layout/chevron2"/>
    <dgm:cxn modelId="{08A7D5CB-403E-4CB9-88E5-910AA4F5F3AB}" type="presParOf" srcId="{0E94B250-643A-48BF-85D3-63C29BF5B0DA}" destId="{EE690922-1831-48DD-972A-96A759030E92}" srcOrd="0" destOrd="0" presId="urn:microsoft.com/office/officeart/2005/8/layout/chevron2"/>
    <dgm:cxn modelId="{7B1C2ED2-74A3-410A-B45C-210BCA1B66BF}" type="presParOf" srcId="{0E94B250-643A-48BF-85D3-63C29BF5B0DA}" destId="{2EFA61ED-A307-4DEC-87C7-75D8EEB1F3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000328" cy="3832200"/>
        <a:chOff x="0" y="0"/>
        <a:chExt cx="6000328" cy="3832200"/>
      </a:xfrm>
    </dsp:grpSpPr>
    <dsp:sp modelId="{8F3EB72A-56DF-411D-9DED-89F5789653AB}">
      <dsp:nvSpPr>
        <dsp:cNvPr id="3" name="燕尾形 2"/>
        <dsp:cNvSpPr/>
      </dsp:nvSpPr>
      <dsp:spPr bwMode="white">
        <a:xfrm rot="5400000">
          <a:off x="-129441" y="129441"/>
          <a:ext cx="862940" cy="604058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2700" tIns="12700" rIns="12700" bIns="127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①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-129441" y="129441"/>
        <a:ext cx="862940" cy="604058"/>
      </dsp:txXfrm>
    </dsp:sp>
    <dsp:sp modelId="{DB81F8BB-E44A-4087-B064-70532E013787}">
      <dsp:nvSpPr>
        <dsp:cNvPr id="4" name="同侧圆角矩形 3"/>
        <dsp:cNvSpPr/>
      </dsp:nvSpPr>
      <dsp:spPr bwMode="white">
        <a:xfrm rot="5400000">
          <a:off x="3021738" y="-2417679"/>
          <a:ext cx="560911" cy="539627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206248" tIns="18415" rIns="18415" bIns="18415" anchor="ctr"/>
        <a:lstStyle>
          <a:lvl1pPr algn="l">
            <a:defRPr sz="2900"/>
          </a:lvl1pPr>
          <a:lvl2pPr marL="285750" indent="-285750" algn="l">
            <a:defRPr sz="2900"/>
          </a:lvl2pPr>
          <a:lvl3pPr marL="571500" indent="-285750" algn="l">
            <a:defRPr sz="2900"/>
          </a:lvl3pPr>
          <a:lvl4pPr marL="857250" indent="-285750" algn="l">
            <a:defRPr sz="2900"/>
          </a:lvl4pPr>
          <a:lvl5pPr marL="1143000" indent="-285750" algn="l">
            <a:defRPr sz="2900"/>
          </a:lvl5pPr>
          <a:lvl6pPr marL="1428750" indent="-285750" algn="l">
            <a:defRPr sz="2900"/>
          </a:lvl6pPr>
          <a:lvl7pPr marL="1714500" indent="-285750" algn="l">
            <a:defRPr sz="2900"/>
          </a:lvl7pPr>
          <a:lvl8pPr marL="2000250" indent="-285750" algn="l">
            <a:defRPr sz="2900"/>
          </a:lvl8pPr>
          <a:lvl9pPr marL="2286000" indent="-285750" algn="l">
            <a:defRPr sz="29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1" dirty="0" smtClean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第一步：注册登录</a:t>
          </a:r>
          <a:endParaRPr lang="zh-CN" altLang="en-US" b="1" dirty="0">
            <a:solidFill>
              <a:schemeClr val="dk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仿宋" panose="02010609060101010101" pitchFamily="49" charset="-122"/>
            <a:ea typeface="仿宋" panose="02010609060101010101" pitchFamily="49" charset="-122"/>
          </a:endParaRPr>
        </a:p>
      </dsp:txBody>
      <dsp:txXfrm rot="5400000">
        <a:off x="3021738" y="-2417679"/>
        <a:ext cx="560911" cy="5396270"/>
      </dsp:txXfrm>
    </dsp:sp>
    <dsp:sp modelId="{AECA7B25-72D8-4B56-ABD9-173A7A666D5D}">
      <dsp:nvSpPr>
        <dsp:cNvPr id="5" name="燕尾形 4"/>
        <dsp:cNvSpPr/>
      </dsp:nvSpPr>
      <dsp:spPr bwMode="white">
        <a:xfrm rot="5400000">
          <a:off x="-129441" y="871756"/>
          <a:ext cx="862940" cy="604058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2700" tIns="12700" rIns="12700" bIns="127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②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 rot="5400000">
        <a:off x="-129441" y="871756"/>
        <a:ext cx="862940" cy="604058"/>
      </dsp:txXfrm>
    </dsp:sp>
    <dsp:sp modelId="{ACCBEC9B-40DB-486D-ACC2-FA2B862E7277}">
      <dsp:nvSpPr>
        <dsp:cNvPr id="6" name="同侧圆角矩形 5"/>
        <dsp:cNvSpPr/>
      </dsp:nvSpPr>
      <dsp:spPr bwMode="white">
        <a:xfrm rot="5400000">
          <a:off x="3021738" y="-1675364"/>
          <a:ext cx="560911" cy="539627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206248" tIns="18415" rIns="18415" bIns="18415" anchor="ctr"/>
        <a:lstStyle>
          <a:lvl1pPr algn="l">
            <a:defRPr sz="2900"/>
          </a:lvl1pPr>
          <a:lvl2pPr marL="285750" indent="-285750" algn="l">
            <a:defRPr sz="2900"/>
          </a:lvl2pPr>
          <a:lvl3pPr marL="571500" indent="-285750" algn="l">
            <a:defRPr sz="2900"/>
          </a:lvl3pPr>
          <a:lvl4pPr marL="857250" indent="-285750" algn="l">
            <a:defRPr sz="2900"/>
          </a:lvl4pPr>
          <a:lvl5pPr marL="1143000" indent="-285750" algn="l">
            <a:defRPr sz="2900"/>
          </a:lvl5pPr>
          <a:lvl6pPr marL="1428750" indent="-285750" algn="l">
            <a:defRPr sz="2900"/>
          </a:lvl6pPr>
          <a:lvl7pPr marL="1714500" indent="-285750" algn="l">
            <a:defRPr sz="2900"/>
          </a:lvl7pPr>
          <a:lvl8pPr marL="2000250" indent="-285750" algn="l">
            <a:defRPr sz="2900"/>
          </a:lvl8pPr>
          <a:lvl9pPr marL="2286000" indent="-285750" algn="l">
            <a:defRPr sz="29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1" dirty="0" smtClean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第二步：实名认证</a:t>
          </a:r>
          <a:endParaRPr lang="zh-CN" altLang="en-US" b="1" dirty="0">
            <a:solidFill>
              <a:schemeClr val="dk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仿宋" panose="02010609060101010101" pitchFamily="49" charset="-122"/>
            <a:ea typeface="仿宋" panose="02010609060101010101" pitchFamily="49" charset="-122"/>
          </a:endParaRPr>
        </a:p>
      </dsp:txBody>
      <dsp:txXfrm rot="5400000">
        <a:off x="3021738" y="-1675364"/>
        <a:ext cx="560911" cy="5396270"/>
      </dsp:txXfrm>
    </dsp:sp>
    <dsp:sp modelId="{6AC458F8-AF2F-460F-9435-5D4F493615AE}">
      <dsp:nvSpPr>
        <dsp:cNvPr id="7" name="燕尾形 6"/>
        <dsp:cNvSpPr/>
      </dsp:nvSpPr>
      <dsp:spPr bwMode="white">
        <a:xfrm rot="5400000">
          <a:off x="-129441" y="1614071"/>
          <a:ext cx="862940" cy="604058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2700" tIns="12700" rIns="12700" bIns="127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③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 rot="5400000">
        <a:off x="-129441" y="1614071"/>
        <a:ext cx="862940" cy="604058"/>
      </dsp:txXfrm>
    </dsp:sp>
    <dsp:sp modelId="{83D6C024-1981-49C1-903B-0CB6D49976FF}">
      <dsp:nvSpPr>
        <dsp:cNvPr id="8" name="同侧圆角矩形 7"/>
        <dsp:cNvSpPr/>
      </dsp:nvSpPr>
      <dsp:spPr bwMode="white">
        <a:xfrm rot="5400000">
          <a:off x="3021738" y="-933049"/>
          <a:ext cx="560911" cy="539627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206248" tIns="18415" rIns="18415" bIns="18415" anchor="ctr"/>
        <a:lstStyle>
          <a:lvl1pPr algn="l">
            <a:defRPr sz="2900"/>
          </a:lvl1pPr>
          <a:lvl2pPr marL="285750" indent="-285750" algn="l">
            <a:defRPr sz="2900"/>
          </a:lvl2pPr>
          <a:lvl3pPr marL="571500" indent="-285750" algn="l">
            <a:defRPr sz="2900"/>
          </a:lvl3pPr>
          <a:lvl4pPr marL="857250" indent="-285750" algn="l">
            <a:defRPr sz="2900"/>
          </a:lvl4pPr>
          <a:lvl5pPr marL="1143000" indent="-285750" algn="l">
            <a:defRPr sz="2900"/>
          </a:lvl5pPr>
          <a:lvl6pPr marL="1428750" indent="-285750" algn="l">
            <a:defRPr sz="2900"/>
          </a:lvl6pPr>
          <a:lvl7pPr marL="1714500" indent="-285750" algn="l">
            <a:defRPr sz="2900"/>
          </a:lvl7pPr>
          <a:lvl8pPr marL="2000250" indent="-285750" algn="l">
            <a:defRPr sz="2900"/>
          </a:lvl8pPr>
          <a:lvl9pPr marL="2286000" indent="-285750" algn="l">
            <a:defRPr sz="29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1" dirty="0" smtClean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第三步：填报申请</a:t>
          </a:r>
          <a:endParaRPr lang="zh-CN" altLang="en-US" b="1" dirty="0">
            <a:solidFill>
              <a:schemeClr val="dk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仿宋" panose="02010609060101010101" pitchFamily="49" charset="-122"/>
            <a:ea typeface="仿宋" panose="02010609060101010101" pitchFamily="49" charset="-122"/>
          </a:endParaRPr>
        </a:p>
      </dsp:txBody>
      <dsp:txXfrm rot="5400000">
        <a:off x="3021738" y="-933049"/>
        <a:ext cx="560911" cy="5396270"/>
      </dsp:txXfrm>
    </dsp:sp>
    <dsp:sp modelId="{3D158CBA-1D16-4B97-81FE-3346517E2058}">
      <dsp:nvSpPr>
        <dsp:cNvPr id="9" name="燕尾形 8"/>
        <dsp:cNvSpPr/>
      </dsp:nvSpPr>
      <dsp:spPr bwMode="white">
        <a:xfrm rot="5400000">
          <a:off x="-129441" y="2356386"/>
          <a:ext cx="862940" cy="604058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2700" tIns="12700" rIns="12700" bIns="127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④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 rot="5400000">
        <a:off x="-129441" y="2356386"/>
        <a:ext cx="862940" cy="604058"/>
      </dsp:txXfrm>
    </dsp:sp>
    <dsp:sp modelId="{AD096718-141B-4CF4-97C8-AE9D80BB934A}">
      <dsp:nvSpPr>
        <dsp:cNvPr id="10" name="同侧圆角矩形 9"/>
        <dsp:cNvSpPr/>
      </dsp:nvSpPr>
      <dsp:spPr bwMode="white">
        <a:xfrm rot="5400000">
          <a:off x="3021738" y="-190735"/>
          <a:ext cx="560911" cy="539627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206248" tIns="18415" rIns="18415" bIns="18415" anchor="ctr"/>
        <a:lstStyle>
          <a:lvl1pPr algn="l">
            <a:defRPr sz="2900"/>
          </a:lvl1pPr>
          <a:lvl2pPr marL="285750" indent="-285750" algn="l">
            <a:defRPr sz="2900"/>
          </a:lvl2pPr>
          <a:lvl3pPr marL="571500" indent="-285750" algn="l">
            <a:defRPr sz="2900"/>
          </a:lvl3pPr>
          <a:lvl4pPr marL="857250" indent="-285750" algn="l">
            <a:defRPr sz="2900"/>
          </a:lvl4pPr>
          <a:lvl5pPr marL="1143000" indent="-285750" algn="l">
            <a:defRPr sz="2900"/>
          </a:lvl5pPr>
          <a:lvl6pPr marL="1428750" indent="-285750" algn="l">
            <a:defRPr sz="2900"/>
          </a:lvl6pPr>
          <a:lvl7pPr marL="1714500" indent="-285750" algn="l">
            <a:defRPr sz="2900"/>
          </a:lvl7pPr>
          <a:lvl8pPr marL="2000250" indent="-285750" algn="l">
            <a:defRPr sz="2900"/>
          </a:lvl8pPr>
          <a:lvl9pPr marL="2286000" indent="-285750" algn="l">
            <a:defRPr sz="29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第四步：填写信息，上传材料</a:t>
          </a:r>
          <a:endParaRPr lang="zh-CN" altLang="en-US" dirty="0">
            <a:solidFill>
              <a:srgbClr val="FF0000"/>
            </a:solidFill>
          </a:endParaRPr>
        </a:p>
      </dsp:txBody>
      <dsp:txXfrm rot="5400000">
        <a:off x="3021738" y="-190735"/>
        <a:ext cx="560911" cy="5396270"/>
      </dsp:txXfrm>
    </dsp:sp>
    <dsp:sp modelId="{EE690922-1831-48DD-972A-96A759030E92}">
      <dsp:nvSpPr>
        <dsp:cNvPr id="11" name="燕尾形 10"/>
        <dsp:cNvSpPr/>
      </dsp:nvSpPr>
      <dsp:spPr bwMode="white">
        <a:xfrm rot="5400000">
          <a:off x="-129441" y="3098701"/>
          <a:ext cx="862940" cy="604058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2700" tIns="12700" rIns="12700" bIns="127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rPr>
            <a:t>⑤</a:t>
          </a:r>
          <a:endParaRPr lang="zh-CN" alt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 rot="5400000">
        <a:off x="-129441" y="3098701"/>
        <a:ext cx="862940" cy="604058"/>
      </dsp:txXfrm>
    </dsp:sp>
    <dsp:sp modelId="{2EFA61ED-A307-4DEC-87C7-75D8EEB1F358}">
      <dsp:nvSpPr>
        <dsp:cNvPr id="12" name="同侧圆角矩形 11"/>
        <dsp:cNvSpPr/>
      </dsp:nvSpPr>
      <dsp:spPr bwMode="white">
        <a:xfrm rot="5400000">
          <a:off x="3021738" y="551580"/>
          <a:ext cx="560911" cy="5396270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206248" tIns="18415" rIns="18415" bIns="18415" anchor="ctr"/>
        <a:lstStyle>
          <a:lvl1pPr algn="l">
            <a:defRPr sz="2900"/>
          </a:lvl1pPr>
          <a:lvl2pPr marL="285750" indent="-285750" algn="l">
            <a:defRPr sz="2900"/>
          </a:lvl2pPr>
          <a:lvl3pPr marL="571500" indent="-285750" algn="l">
            <a:defRPr sz="2900"/>
          </a:lvl3pPr>
          <a:lvl4pPr marL="857250" indent="-285750" algn="l">
            <a:defRPr sz="2900"/>
          </a:lvl4pPr>
          <a:lvl5pPr marL="1143000" indent="-285750" algn="l">
            <a:defRPr sz="2900"/>
          </a:lvl5pPr>
          <a:lvl6pPr marL="1428750" indent="-285750" algn="l">
            <a:defRPr sz="2900"/>
          </a:lvl6pPr>
          <a:lvl7pPr marL="1714500" indent="-285750" algn="l">
            <a:defRPr sz="2900"/>
          </a:lvl7pPr>
          <a:lvl8pPr marL="2000250" indent="-285750" algn="l">
            <a:defRPr sz="2900"/>
          </a:lvl8pPr>
          <a:lvl9pPr marL="2286000" indent="-285750" algn="l">
            <a:defRPr sz="29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1" dirty="0" smtClean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rPr>
            <a:t>第五步：提交</a:t>
          </a:r>
          <a:endParaRPr lang="zh-CN" altLang="en-US" dirty="0">
            <a:solidFill>
              <a:schemeClr val="dk1"/>
            </a:solidFill>
          </a:endParaRPr>
        </a:p>
      </dsp:txBody>
      <dsp:txXfrm rot="5400000">
        <a:off x="3021738" y="551580"/>
        <a:ext cx="560911" cy="5396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51DA079-5583-4494-8FAA-EC3CBBA4815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9213"/>
            <a:ext cx="3313113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8AF3E-AEC0-40AB-A4C1-07BB1E3AAE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F2D1E-EFA2-4FBA-9F63-CAC6EBFD6A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BE9EF-FA9C-4CE6-83BD-21A89F0E438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9213"/>
            <a:ext cx="3313113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8AF3E-AEC0-40AB-A4C1-07BB1E3AAE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491BC-F4B4-44A7-B266-0F00960FA7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39AA7-4F71-409D-A63D-78C5513EBE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CCBF6-5F4F-4406-B1E1-93808735D7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88D4C-0ED0-4978-826A-495209DF21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7B8D0-B1C7-431B-AAAD-51D0A592A4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9220D-3624-489D-B3EF-619C193A63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2E40-D6F0-4E0E-AA7F-5BC8BA0DAF0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491BC-F4B4-44A7-B266-0F00960FA7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C003A-4A60-41F2-85DC-15A3D5A282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F2D1E-EFA2-4FBA-9F63-CAC6EBFD6A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BE9EF-FA9C-4CE6-83BD-21A89F0E438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0B5C9-D47A-430D-B63D-C9B3726417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4BA6-DE64-4BA6-AE68-79E4E1E4CB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F688D-30C4-4220-8C04-D3E3622D60E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13E38-B812-4575-9F9C-66AE6225501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8D181-0CF4-4229-87B8-E0D7B0B537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3F159-CB15-47C5-807B-B3065D5E8D3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5263"/>
            <a:ext cx="107950" cy="57626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6213" y="195263"/>
            <a:ext cx="495300" cy="576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95D31-CBF2-4CA2-8739-2005C8CA0AD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39AA7-4F71-409D-A63D-78C5513EBE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8CAA-1214-4612-B5A3-1654F705F28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C7602-EC9F-4E7E-8472-E45219D8D4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2ECAF-7DFD-4FB0-9686-E7AF985B1B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86963-8E77-40B2-872D-495BD4CA64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CCBF6-5F4F-4406-B1E1-93808735D7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88D4C-0ED0-4978-826A-495209DF21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7B8D0-B1C7-431B-AAAD-51D0A592A4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9220D-3624-489D-B3EF-619C193A63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2E40-D6F0-4E0E-AA7F-5BC8BA0DAF0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C003A-4A60-41F2-85DC-15A3D5A282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4.png"/><Relationship Id="rId13" Type="http://schemas.openxmlformats.org/officeDocument/2006/relationships/image" Target="../media/image1.jpe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4.png"/><Relationship Id="rId13" Type="http://schemas.openxmlformats.org/officeDocument/2006/relationships/image" Target="../media/image1.jpe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4" Type="http://schemas.openxmlformats.org/officeDocument/2006/relationships/theme" Target="../theme/theme3.xml"/><Relationship Id="rId13" Type="http://schemas.openxmlformats.org/officeDocument/2006/relationships/image" Target="../media/image4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CA785DD8-62DB-42DD-A72E-42FEB48AA35D}" type="slidenum">
              <a:rPr lang="zh-CN" altLang="en-US"/>
            </a:fld>
            <a:endParaRPr lang="zh-CN" altLang="en-US"/>
          </a:p>
        </p:txBody>
      </p:sp>
      <p:pic>
        <p:nvPicPr>
          <p:cNvPr id="1030" name="图片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9213"/>
            <a:ext cx="31686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CA785DD8-62DB-42DD-A72E-42FEB48AA35D}" type="slidenum">
              <a:rPr lang="zh-CN" altLang="en-US"/>
            </a:fld>
            <a:endParaRPr lang="zh-CN" altLang="en-US"/>
          </a:p>
        </p:txBody>
      </p:sp>
      <p:pic>
        <p:nvPicPr>
          <p:cNvPr id="1030" name="图片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9213"/>
            <a:ext cx="31686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27038B77-7835-4994-9779-14648A584DFB}" type="slidenum">
              <a:rPr lang="zh-CN" altLang="en-US"/>
            </a:fld>
            <a:endParaRPr lang="zh-CN" altLang="en-US"/>
          </a:p>
        </p:txBody>
      </p:sp>
      <p:pic>
        <p:nvPicPr>
          <p:cNvPr id="3077" name="图片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9213"/>
            <a:ext cx="31686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9.xml"/><Relationship Id="rId2" Type="http://schemas.openxmlformats.org/officeDocument/2006/relationships/image" Target="../media/image16.jpe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0.xml"/><Relationship Id="rId2" Type="http://schemas.openxmlformats.org/officeDocument/2006/relationships/image" Target="../media/image17.jpe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1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3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4.xml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5.xml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6.xml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7.xml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8.xml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tags" Target="../tags/tag1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19.xml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20.xml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21.xml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tags" Target="../tags/tag22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23.xml"/><Relationship Id="rId2" Type="http://schemas.openxmlformats.org/officeDocument/2006/relationships/image" Target="../media/image22.png"/><Relationship Id="rId1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24.xml"/><Relationship Id="rId2" Type="http://schemas.openxmlformats.org/officeDocument/2006/relationships/image" Target="../media/image23.png"/><Relationship Id="rId1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25.xml"/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26.xml"/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27.xml"/><Relationship Id="rId2" Type="http://schemas.openxmlformats.org/officeDocument/2006/relationships/image" Target="../media/image24.png"/><Relationship Id="rId1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28.xml"/><Relationship Id="rId2" Type="http://schemas.openxmlformats.org/officeDocument/2006/relationships/image" Target="../media/image25.png"/><Relationship Id="rId1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29.xml"/><Relationship Id="rId2" Type="http://schemas.openxmlformats.org/officeDocument/2006/relationships/image" Target="../media/image26.png"/><Relationship Id="rId1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30.xml"/><Relationship Id="rId2" Type="http://schemas.openxmlformats.org/officeDocument/2006/relationships/image" Target="../media/image26.png"/><Relationship Id="rId1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31.xml"/><Relationship Id="rId2" Type="http://schemas.openxmlformats.org/officeDocument/2006/relationships/image" Target="../media/image27.jpeg"/><Relationship Id="rId1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32.xml"/><Relationship Id="rId2" Type="http://schemas.openxmlformats.org/officeDocument/2006/relationships/image" Target="../media/image28.png"/><Relationship Id="rId1" Type="http://schemas.openxmlformats.org/officeDocument/2006/relationships/image" Target="../media/image18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33.xml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tags" Target="../tags/tag3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7.png"/><Relationship Id="rId7" Type="http://schemas.openxmlformats.org/officeDocument/2006/relationships/tags" Target="../tags/tag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tags" Target="../tags/tag5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tags" Target="../tags/tag6.xml"/><Relationship Id="rId4" Type="http://schemas.openxmlformats.org/officeDocument/2006/relationships/image" Target="../media/image14.png"/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tags" Target="../tags/tag7.xml"/><Relationship Id="rId2" Type="http://schemas.openxmlformats.org/officeDocument/2006/relationships/image" Target="../media/image15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tags" Target="../tags/tag8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170" name="组合 12"/>
          <p:cNvGrpSpPr/>
          <p:nvPr/>
        </p:nvGrpSpPr>
        <p:grpSpPr>
          <a:xfrm>
            <a:off x="357158" y="285733"/>
            <a:ext cx="4395787" cy="1511301"/>
            <a:chOff x="2219325" y="1816099"/>
            <a:chExt cx="4104114" cy="1511301"/>
          </a:xfrm>
        </p:grpSpPr>
        <p:grpSp>
          <p:nvGrpSpPr>
            <p:cNvPr id="7172" name="组合 9"/>
            <p:cNvGrpSpPr/>
            <p:nvPr/>
          </p:nvGrpSpPr>
          <p:grpSpPr>
            <a:xfrm>
              <a:off x="2219325" y="1816099"/>
              <a:ext cx="1511808" cy="1511301"/>
              <a:chOff x="1835696" y="1419621"/>
              <a:chExt cx="1512676" cy="1512169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35696" y="1419622"/>
                <a:ext cx="1512676" cy="144546"/>
              </a:xfrm>
              <a:prstGeom prst="rect">
                <a:avLst/>
              </a:prstGeom>
              <a:solidFill>
                <a:srgbClr val="83D515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5400000">
                <a:off x="3024682" y="1599459"/>
                <a:ext cx="503527" cy="143853"/>
              </a:xfrm>
              <a:prstGeom prst="rect">
                <a:avLst/>
              </a:prstGeom>
              <a:solidFill>
                <a:srgbClr val="83D515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5400000">
                <a:off x="1154505" y="2103779"/>
                <a:ext cx="1512168" cy="143852"/>
              </a:xfrm>
              <a:prstGeom prst="rect">
                <a:avLst/>
              </a:prstGeom>
              <a:solidFill>
                <a:srgbClr val="83D515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835696" y="2787245"/>
                <a:ext cx="1512676" cy="144545"/>
              </a:xfrm>
              <a:prstGeom prst="rect">
                <a:avLst/>
              </a:prstGeom>
              <a:solidFill>
                <a:srgbClr val="83D515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5400000">
                <a:off x="3023941" y="2607359"/>
                <a:ext cx="503526" cy="145336"/>
              </a:xfrm>
              <a:prstGeom prst="rect">
                <a:avLst/>
              </a:prstGeom>
              <a:solidFill>
                <a:srgbClr val="83D515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7173" name="TextBox 11"/>
            <p:cNvSpPr/>
            <p:nvPr/>
          </p:nvSpPr>
          <p:spPr>
            <a:xfrm>
              <a:off x="3802277" y="2716213"/>
              <a:ext cx="2521162" cy="337185"/>
            </a:xfrm>
            <a:prstGeom prst="rect">
              <a:avLst/>
            </a:prstGeom>
            <a:ln w="1270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>
                <a:solidFill>
                  <a:srgbClr val="7F7F7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171" name="TextBox 10"/>
          <p:cNvSpPr/>
          <p:nvPr/>
        </p:nvSpPr>
        <p:spPr>
          <a:xfrm>
            <a:off x="1357290" y="987574"/>
            <a:ext cx="7215238" cy="2554545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福建助学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系统操作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20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学生使用说明</a:t>
            </a:r>
            <a:endParaRPr lang="en-US" altLang="zh-CN" sz="44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074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6720" y="471470"/>
            <a:ext cx="1000125" cy="1139825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2" descr="图示, 示意图&amp;#10;&amp;#10;中度可信度描述已自动生成"/>
          <p:cNvPicPr/>
          <p:nvPr>
            <p:ph type="ctrTitle" idx="2"/>
          </p:nvPr>
        </p:nvPicPr>
        <p:blipFill>
          <a:blip r:embed="rId3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5"/>
          <p:cNvSpPr/>
          <p:nvPr/>
        </p:nvSpPr>
        <p:spPr>
          <a:xfrm>
            <a:off x="533400" y="928676"/>
            <a:ext cx="3246512" cy="1477328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第四步：填写信息，上传材料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进入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大学生资料卡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”逐项填报申请信息。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4" name="图片 1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1"/>
          <a:stretch>
            <a:fillRect/>
          </a:stretch>
        </p:blipFill>
        <p:spPr>
          <a:xfrm>
            <a:off x="4572032" y="928676"/>
            <a:ext cx="2168108" cy="3600000"/>
          </a:xfrm>
          <a:prstGeom prst="rect">
            <a:avLst/>
          </a:prstGeom>
          <a:ln w="127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5"/>
          <p:cNvSpPr/>
          <p:nvPr/>
        </p:nvSpPr>
        <p:spPr>
          <a:xfrm>
            <a:off x="533400" y="928676"/>
            <a:ext cx="4110608" cy="2585323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第四步：填写信息，上传材料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4.1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“个人信息”核对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核对个人信息，并将手机号码修改为学生本人的手机号码！</a:t>
            </a:r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）民族信息错误可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忽略，其他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信息如果有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误，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请联系辅导员。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2" name="图片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01"/>
          <a:stretch>
            <a:fillRect/>
          </a:stretch>
        </p:blipFill>
        <p:spPr>
          <a:xfrm>
            <a:off x="4932040" y="928676"/>
            <a:ext cx="2168108" cy="3600000"/>
          </a:xfrm>
          <a:prstGeom prst="rect">
            <a:avLst/>
          </a:prstGeom>
          <a:ln w="12700"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9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0192" y="716173"/>
            <a:ext cx="2153344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0" name="TextBox 15"/>
          <p:cNvSpPr/>
          <p:nvPr/>
        </p:nvSpPr>
        <p:spPr>
          <a:xfrm>
            <a:off x="539552" y="339502"/>
            <a:ext cx="5616624" cy="2185214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4.2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家庭成员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家人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情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况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）家庭人口：</a:t>
            </a:r>
            <a:r>
              <a:rPr lang="zh-CN" altLang="en-US" sz="1400" b="1" dirty="0" smtClean="0">
                <a:solidFill>
                  <a:srgbClr val="FF0000"/>
                </a:solidFill>
                <a:highlight>
                  <a:srgbClr val="FFFF00"/>
                </a:highlight>
                <a:latin typeface="仿宋" panose="02010609060101010101" pitchFamily="49" charset="-122"/>
                <a:ea typeface="仿宋" panose="02010609060101010101" pitchFamily="49" charset="-122"/>
              </a:rPr>
              <a:t>不计算学生本人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，以户口簿和实际情况综合考虑为准，系统设置不超过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人。可计算在内对象：父母、未婚兄弟姐妹等直系亲属。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不计算在内对象：学生本人、爷爷奶奶、已婚兄弟姐妹、外公外婆等其他主要社会关系不计入家庭人口数。家庭人口数与家庭成员信息在逻辑上要一致。</a:t>
            </a:r>
            <a:endParaRPr lang="en-US" altLang="zh-CN" sz="1400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61729" y="2643758"/>
            <a:ext cx="52565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200" dirty="0"/>
              <a:t>例子</a:t>
            </a:r>
            <a:r>
              <a:rPr lang="zh-CN" altLang="zh-CN" sz="1200" dirty="0" smtClean="0"/>
              <a:t>：</a:t>
            </a:r>
            <a:endParaRPr lang="en-US" altLang="zh-CN" sz="1200" dirty="0" smtClean="0"/>
          </a:p>
          <a:p>
            <a:r>
              <a:rPr lang="zh-CN" altLang="zh-CN" sz="1200" dirty="0" smtClean="0"/>
              <a:t>①</a:t>
            </a:r>
            <a:r>
              <a:rPr lang="zh-CN" altLang="zh-CN" sz="1200" dirty="0"/>
              <a:t>户口簿只有母亲和学生本人，父亲和弟弟在其他户口簿，但实际是一个家庭人员，那么要将父亲和弟弟计算为家庭成员</a:t>
            </a:r>
            <a:r>
              <a:rPr lang="zh-CN" altLang="zh-CN" sz="1200" dirty="0" smtClean="0"/>
              <a:t>。</a:t>
            </a:r>
            <a:endParaRPr lang="en-US" altLang="zh-CN" sz="1200" dirty="0" smtClean="0"/>
          </a:p>
          <a:p>
            <a:r>
              <a:rPr lang="zh-CN" altLang="zh-CN" sz="1200" dirty="0" smtClean="0"/>
              <a:t>②</a:t>
            </a:r>
            <a:r>
              <a:rPr lang="zh-CN" altLang="zh-CN" sz="1200" dirty="0"/>
              <a:t>叔叔或其他非直系亲属在学生的户口簿内，但其独立生活，那么不可以算为家庭成员</a:t>
            </a:r>
            <a:r>
              <a:rPr lang="zh-CN" altLang="zh-CN" sz="1200" dirty="0" smtClean="0"/>
              <a:t>。</a:t>
            </a:r>
            <a:endParaRPr lang="en-US" altLang="zh-CN" sz="1200" dirty="0" smtClean="0"/>
          </a:p>
          <a:p>
            <a:r>
              <a:rPr lang="zh-CN" altLang="zh-CN" sz="1200" dirty="0" smtClean="0"/>
              <a:t>③</a:t>
            </a:r>
            <a:r>
              <a:rPr lang="zh-CN" altLang="zh-CN" sz="1200" dirty="0"/>
              <a:t>户口簿包括父、母及学生</a:t>
            </a:r>
            <a:r>
              <a:rPr lang="en-US" altLang="zh-CN" sz="1200" dirty="0"/>
              <a:t>3</a:t>
            </a:r>
            <a:r>
              <a:rPr lang="zh-CN" altLang="zh-CN" sz="1200" dirty="0"/>
              <a:t>人，但父母离异</a:t>
            </a:r>
            <a:r>
              <a:rPr lang="zh-CN" altLang="zh-CN" sz="1200" dirty="0" smtClean="0"/>
              <a:t>或者</a:t>
            </a:r>
            <a:r>
              <a:rPr lang="zh-CN" altLang="en-US" sz="1200" dirty="0" smtClean="0"/>
              <a:t>父亲</a:t>
            </a:r>
            <a:r>
              <a:rPr lang="zh-CN" altLang="zh-CN" sz="1200" dirty="0" smtClean="0"/>
              <a:t>失</a:t>
            </a:r>
            <a:r>
              <a:rPr lang="zh-CN" altLang="zh-CN" sz="1200" dirty="0"/>
              <a:t>联，学生</a:t>
            </a:r>
            <a:r>
              <a:rPr lang="zh-CN" altLang="zh-CN" sz="1200" dirty="0" smtClean="0"/>
              <a:t>与母亲居住</a:t>
            </a:r>
            <a:r>
              <a:rPr lang="zh-CN" altLang="zh-CN" sz="1200" dirty="0"/>
              <a:t>，那么只能</a:t>
            </a:r>
            <a:r>
              <a:rPr lang="zh-CN" altLang="zh-CN" sz="1200" dirty="0" smtClean="0"/>
              <a:t>将母亲</a:t>
            </a:r>
            <a:r>
              <a:rPr lang="zh-CN" altLang="en-US" sz="1200" dirty="0" smtClean="0"/>
              <a:t>一</a:t>
            </a:r>
            <a:r>
              <a:rPr lang="zh-CN" altLang="zh-CN" sz="1200" dirty="0" smtClean="0"/>
              <a:t>人</a:t>
            </a:r>
            <a:r>
              <a:rPr lang="zh-CN" altLang="zh-CN" sz="1200" dirty="0"/>
              <a:t>计为家庭成员</a:t>
            </a:r>
            <a:r>
              <a:rPr lang="zh-CN" altLang="zh-CN" sz="1200" dirty="0" smtClean="0"/>
              <a:t>。</a:t>
            </a:r>
            <a:endParaRPr lang="en-US" altLang="zh-CN" sz="1200" dirty="0" smtClean="0"/>
          </a:p>
          <a:p>
            <a:r>
              <a:rPr lang="en-US" altLang="zh-CN" sz="1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zh-CN" altLang="en-US" sz="1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父母离异，母亲、学生和外公外婆同住，也在同一户口本上，外公外婆不计入学生家庭人口数。</a:t>
            </a:r>
            <a:endParaRPr lang="en-US" altLang="zh-CN" sz="12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1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⑤</a:t>
            </a:r>
            <a:r>
              <a:rPr lang="zh-CN" altLang="en-US" sz="1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孤儿由他人收养，可将监护人计入家庭人口数。如仅自己一人，家庭人口填</a:t>
            </a:r>
            <a:r>
              <a:rPr lang="en-US" altLang="zh-CN" sz="1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2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人。</a:t>
            </a:r>
            <a:endParaRPr lang="en-US" altLang="zh-CN" sz="1200" dirty="0" smtClean="0"/>
          </a:p>
        </p:txBody>
      </p:sp>
      <p:pic>
        <p:nvPicPr>
          <p:cNvPr id="3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9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0192" y="789198"/>
            <a:ext cx="2153344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0" name="TextBox 15"/>
          <p:cNvSpPr/>
          <p:nvPr/>
        </p:nvSpPr>
        <p:spPr>
          <a:xfrm>
            <a:off x="539552" y="857238"/>
            <a:ext cx="5616624" cy="3354765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4.2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家庭成员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家人情况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）家庭成员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6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sz="16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本人信息不填，只需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填其他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家庭成员的信息。所填人数应于家庭人口数在逻辑上一致。不在系统所显示的成员关系列表内的成员不能算入家庭成员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。学生若为孤儿，可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选择填写自己个人信息，关系选择“本人”即可。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）家长手机号：准确填写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）家庭人均年收入：完善家庭成员信息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之后，</a:t>
            </a:r>
            <a:r>
              <a:rPr lang="zh-CN" altLang="en-US" sz="16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由系统自动计算生成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。无需填写。</a:t>
            </a:r>
            <a:endParaRPr lang="en-US" altLang="zh-CN" sz="16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20506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9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0192" y="716173"/>
            <a:ext cx="2304256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0" name="TextBox 15"/>
          <p:cNvSpPr/>
          <p:nvPr/>
        </p:nvSpPr>
        <p:spPr>
          <a:xfrm>
            <a:off x="683568" y="441738"/>
            <a:ext cx="5616624" cy="4693593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4.2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家庭成员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特殊情况</a:t>
            </a:r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）家庭遭受自然灾害情况：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填“无”或据实简要描述，应注明事件发生的年月和具体情况。如：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7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月遭受台风，家中房屋倒塌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1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）家庭遭受突发意外情况：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填“无”或据实简要描述，包括突发疾病、意外事故或变故等，应注明事件发生的年月和情况。如：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月某某车祸重伤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1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）家庭成员因残疾、年迈而劳动能力弱情况：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填“无”或据实简要描述。如某某残疾、某某年迈，心脏病无法劳动。所谓年迈一般指祖辈（爷爷奶奶等），非学生父母（除非个别特殊情况）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）家庭成员失业情况：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填“无”或据实简要描述。应为“失业”，而非自己主动放弃就业。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1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）家庭欠债情况：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填“无”或据实简要描述。应注明欠债年份、原因和金额。如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因旧房改造欠债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万元。欠学费或者生源地贷款不计入欠债范畴。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9123" y="819964"/>
            <a:ext cx="2085325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3568" y="843693"/>
            <a:ext cx="5616624" cy="3354765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4.3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家庭经济困难类型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6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根据</a:t>
            </a:r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自身家庭经济困难类型</a:t>
            </a:r>
            <a:r>
              <a:rPr lang="zh-CN" altLang="en-US" sz="16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选择：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）城市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低保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家庭；（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）农村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低保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家庭；（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）特困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供养人员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子女；（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）脱贫家庭学生（原建档立卡家庭学生）；（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）脱贫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不稳定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家庭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6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）易致贫返贫监测对象；（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7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）残疾学生（学生本人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8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）烈士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子女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9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）优抚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家庭子女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10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）孤儿；（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11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）见义勇为牺牲人员子女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）因公牺牲人员子女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13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）残疾家庭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子女；（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14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）其他。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-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13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）类型均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需上传材料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照片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选择“其他”则无需上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传照片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此处类型选择务必实事求是，精准无误。各种类型需要提交的材料详见以下说明。</a:t>
            </a:r>
            <a:endParaRPr lang="zh-CN" altLang="en-US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9123" y="819964"/>
            <a:ext cx="2085325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4203" y="411624"/>
            <a:ext cx="5760640" cy="4647426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lang="en-US" altLang="zh-CN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4.3.1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困难类型属于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城市低保家庭、农村低保家庭、特困供养人员子女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需提交的材料：</a:t>
            </a:r>
            <a:endParaRPr lang="en-US" altLang="zh-CN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在上级下达的名单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中的学生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此处可由辅导员提供材料，由学生上传系统即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可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。（落款日期必须为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年最新材料，不得使用往年材料）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不在上级下达的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名单中的学生：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必须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同时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提供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以下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份材料并拍照上传系统。①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年度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最新的低保证（全部页面）；如果低保证未年检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（日期非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年），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还需附上银行发放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年度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低保补贴的存折或流水单，存折或流水单上应体现账户持有人信息。②学生手写书面情况说明，如：本人家庭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于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认定为低保家庭，特此说明。以上信息承诺属实，如有虚假愿承担相应的法律责任。签名：某某某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9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月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**日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省内学生如果父母享受低保，但是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不在上级下达的名单当中，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可以提供父母身份证号码，由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学院通过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“福建省比对系统”查询信息，出具材料作为证明。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）无法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提供以上材料的低保家庭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学生（含低保边缘家庭）：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请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选择“其他”家庭经济困难类型，进入后续量化测评项目。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）只有过期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低保证；（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）村（居）委会出具的证明；（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）仅有银行流水单无其它任何证明的；（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）未体现“低保”字眼的银行流水单。（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）低保证为学生爷爷奶奶，且学生信息未在低保证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上。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353685" y="-23495"/>
            <a:ext cx="3947795" cy="74485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19015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9123" y="819964"/>
            <a:ext cx="2085325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3568" y="699671"/>
            <a:ext cx="5760640" cy="3970318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4.3.2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困难类型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属于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脱贫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家庭学生（原建档立卡家庭学生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）、脱贫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不稳定家庭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学生、边缘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易致贫家庭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需提交的材料：</a:t>
            </a:r>
            <a:endParaRPr lang="en-US" altLang="zh-CN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）在上级下达的名单中的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学生：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此处可由辅导员提供材料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，由学生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上传系统即可。（落款日期必须为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最新材料，不得使用往年材料）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）不在上级下达的名单中的学生：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必须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同时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提供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以下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份材料并拍照上传系统。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①持有原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扶贫手册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或者地方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乡村振兴部门提供的材料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。材料上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应有学生或家长信息。②学生手写书面情况说明，如：本人家庭于****年认定为建档立卡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家庭或脱贫家庭，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特此说明。该信息承诺属实，如有虚假愿承担相应的法律责任。签名：某某某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9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月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**日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）无法提供以上材料的建档立卡家庭学生：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请选择“其他”家庭经济困难类型，进入后续量化测评项目。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）村（居）委会或民政部门出具的证明；（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）未加盖乡村振兴部门公章的材料；（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）相关材料无学生或家长信息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9123" y="819964"/>
            <a:ext cx="2085325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4203" y="819563"/>
            <a:ext cx="5760640" cy="3231654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4.3.3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家庭困难类型属于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残疾学生（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指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学生本人残疾，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非家庭成员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需提交的材料：</a:t>
            </a:r>
            <a:endParaRPr lang="en-US" altLang="zh-CN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）在上级下达的名单中的学生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此处可由辅导员提供材料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，由学生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上传系统即可。（落款日期必须为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最新材料，不得使用往年材料）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）不在上级下达的名单中的学生：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必须提供学生本人的残疾证（全部页面），并拍照上传系统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）无法提供以上材料的残疾学生：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请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选择“其他”家庭经济困难类型，进入后续量化测评项目。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其他类型证明均无效。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4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9123" y="819964"/>
            <a:ext cx="2085325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3568" y="627793"/>
            <a:ext cx="5760640" cy="2585323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lang="en-US" altLang="zh-CN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4.3.4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困难类型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属于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残疾家庭子女（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指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家庭成员残疾，非学生本人残疾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需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提交的材料：</a:t>
            </a:r>
            <a:endParaRPr lang="en-US" altLang="zh-CN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）提供</a:t>
            </a:r>
            <a:r>
              <a:rPr lang="zh-CN" altLang="en-US" sz="1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成员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（父母或法定监护人，非学生本人）残疾证，以及该成员与学生的关系证明（该家庭成员户口簿内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页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），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并拍照上传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）无法提供以上材料的该类型学生，请选择“其他”家庭经济困难类型，进入后续量化测评项目。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其他类型证明均无效。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TextBox 10"/>
          <p:cNvSpPr/>
          <p:nvPr/>
        </p:nvSpPr>
        <p:spPr>
          <a:xfrm>
            <a:off x="380505" y="988214"/>
            <a:ext cx="8604596" cy="2276475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申请</a:t>
            </a:r>
            <a:r>
              <a:rPr lang="zh-CN" altLang="en-US" sz="32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认定对象</a:t>
            </a:r>
            <a:endParaRPr lang="en-US" altLang="zh-CN" sz="3200" b="1" dirty="0" smtClean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eaLnBrk="1" hangingPunct="1"/>
            <a:r>
              <a:rPr lang="en-US" altLang="zh-CN" sz="2000" b="1" dirty="0" smtClean="0">
                <a:latin typeface="宋体" panose="02010600030101010101" pitchFamily="2" charset="-122"/>
              </a:rPr>
              <a:t>    </a:t>
            </a:r>
            <a:endParaRPr lang="en-US" altLang="zh-CN" sz="2000" b="1" dirty="0" smtClean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b="1" dirty="0" smtClean="0">
                <a:latin typeface="宋体" panose="02010600030101010101" pitchFamily="2" charset="-122"/>
              </a:rPr>
              <a:t>    </a:t>
            </a:r>
            <a:endParaRPr lang="en-US" altLang="zh-CN" b="1" dirty="0" smtClean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b="1" dirty="0">
                <a:latin typeface="宋体" panose="02010600030101010101" pitchFamily="2" charset="-122"/>
              </a:rPr>
              <a:t>    1.</a:t>
            </a:r>
            <a:r>
              <a:rPr lang="zh-CN" altLang="en-US" b="1" dirty="0">
                <a:latin typeface="宋体" panose="02010600030101010101" pitchFamily="2" charset="-122"/>
              </a:rPr>
              <a:t>学生的家庭经济能力难以满足在校期间的学习、生活基本支出的学生</a:t>
            </a:r>
            <a:r>
              <a:rPr lang="zh-CN" altLang="en-US" b="1" dirty="0" smtClean="0">
                <a:latin typeface="宋体" panose="02010600030101010101" pitchFamily="2" charset="-122"/>
              </a:rPr>
              <a:t>。</a:t>
            </a:r>
            <a:endParaRPr lang="en-US" altLang="zh-CN" b="1" dirty="0" smtClean="0">
              <a:latin typeface="宋体" panose="02010600030101010101" pitchFamily="2" charset="-122"/>
            </a:endParaRPr>
          </a:p>
          <a:p>
            <a:pPr eaLnBrk="1" hangingPunct="1"/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b="1" dirty="0" smtClean="0">
                <a:latin typeface="宋体" panose="02010600030101010101" pitchFamily="2" charset="-122"/>
              </a:rPr>
              <a:t>    </a:t>
            </a:r>
            <a:endParaRPr lang="en-US" altLang="zh-CN" b="1" dirty="0" smtClean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b="1" dirty="0" smtClean="0">
                <a:latin typeface="宋体" panose="02010600030101010101" pitchFamily="2" charset="-122"/>
              </a:rPr>
              <a:t>    2.</a:t>
            </a:r>
            <a:r>
              <a:rPr lang="zh-CN" altLang="en-US" b="1" dirty="0">
                <a:latin typeface="宋体" panose="02010600030101010101" pitchFamily="2" charset="-122"/>
              </a:rPr>
              <a:t>属于退役士兵身份的</a:t>
            </a:r>
            <a:r>
              <a:rPr lang="zh-CN" altLang="en-US" b="1" dirty="0" smtClean="0">
                <a:latin typeface="宋体" panose="02010600030101010101" pitchFamily="2" charset="-122"/>
              </a:rPr>
              <a:t>学生。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9123" y="819964"/>
            <a:ext cx="2085325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3568" y="441738"/>
            <a:ext cx="5760640" cy="4093428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4.3.5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困难类型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属于 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孤儿 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需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提交的材料：</a:t>
            </a:r>
            <a:endParaRPr lang="en-US" altLang="zh-CN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）在上级下达的名单中的学生：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此处可由辅导员提供材料，由学生上传系统即可。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）不在上级下达的名单中的学生：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必须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同时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提供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以下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份材料并拍照上传系统。①孤儿证或者民政部门、福利院提供的书面证明。②学生手写书面情况说明，如：本人为孤儿，特此说明。以上信息承诺属实，如有虚假愿承担相应的法律责任。签名：某某某，****年**月**日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）无法提供以上材料的孤儿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学生：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请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选择“其他”家庭经济困难类型，进入后续量化测评项目。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其他类型证明均无效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特别说明</a:t>
            </a:r>
            <a:r>
              <a:rPr lang="zh-CN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属于孤儿的学生填报家庭成员时，可选择填写自己个人信息，关系选择“本人”即可。</a:t>
            </a:r>
            <a:endParaRPr lang="zh-CN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9123" y="819964"/>
            <a:ext cx="2085325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3568" y="441738"/>
            <a:ext cx="5328592" cy="3077766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4.3.6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困难类型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属于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烈士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子女、优抚家庭子女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、见义勇为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牺牲人员子女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、因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公牺牲人员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子女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需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提交的材料：</a:t>
            </a:r>
            <a:endParaRPr lang="en-US" altLang="zh-CN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）必须提供以下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份材料并拍照上传系统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①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相关证件（文件）、抚恤凭证或退役军人（公安、应急）厅提供的名单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②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英烈、优抚对象等人员与学生为法定监护人、被监护人关系的证明，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如户口簿等。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）无法提供以上材料的该类型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学生：请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选择“其他”家庭经济困难类型，进入后续量化测评项目。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19123" y="819964"/>
            <a:ext cx="2085325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3568" y="441738"/>
            <a:ext cx="5760640" cy="1077218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4.3.7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困难类型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属于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 其他 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需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提交的材料：</a:t>
            </a:r>
            <a:endParaRPr lang="en-US" altLang="zh-CN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属于“其他”类型的，无需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上传材料照片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，进入后续量化测评项目。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0" y="819964"/>
            <a:ext cx="2085325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3568" y="441738"/>
            <a:ext cx="3816424" cy="2831544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4.3.8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属于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 退役士兵 </a:t>
            </a:r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身份的学生需</a:t>
            </a:r>
            <a:r>
              <a:rPr lang="zh-CN" alt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提交的材料：</a:t>
            </a:r>
            <a:endParaRPr lang="en-US" altLang="zh-CN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）类型一：家庭属于脱贫户、低保等兜底对象的，选择相应的家庭困难类型进行认定。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）类型二：其余退役士兵，请选择“其他”选项，按要求完成后续信息填报，并在“在校情况”模块的“是否退役士兵”中选择“是”，上传退役证照片。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026" name="Picture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6"/>
          <a:stretch>
            <a:fillRect/>
          </a:stretch>
        </p:blipFill>
        <p:spPr>
          <a:xfrm>
            <a:off x="6804248" y="811475"/>
            <a:ext cx="1964752" cy="4022405"/>
          </a:xfrm>
          <a:prstGeom prst="rect">
            <a:avLst/>
          </a:prstGeom>
          <a:solidFill>
            <a:schemeClr val="accent2"/>
          </a:solidFill>
          <a:ln w="12700">
            <a:noFill/>
          </a:ln>
          <a:effectLst/>
        </p:spPr>
      </p:pic>
      <p:sp>
        <p:nvSpPr>
          <p:cNvPr id="2" name="矩形 1"/>
          <p:cNvSpPr/>
          <p:nvPr/>
        </p:nvSpPr>
        <p:spPr>
          <a:xfrm>
            <a:off x="6804248" y="3147814"/>
            <a:ext cx="1964752" cy="288032"/>
          </a:xfrm>
          <a:prstGeom prst="rect">
            <a:avLst/>
          </a:prstGeom>
          <a:solidFill>
            <a:schemeClr val="phClr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图示, 示意图&amp;#10;&amp;#10;中度可信度描述已自动生成"/>
          <p:cNvPicPr/>
          <p:nvPr>
            <p:ph type="ctrTitle" idx="2"/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5" name="Picture 7" descr="C:\Users\windows\Desktop\上线评审材料准备\APP端截图\实名认证_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55160" y="819964"/>
            <a:ext cx="1865312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3568" y="771938"/>
            <a:ext cx="5760640" cy="3815080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4.4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学生本人情况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”填报信息（</a:t>
            </a:r>
            <a:r>
              <a:rPr lang="zh-CN" altLang="en-US" b="1" dirty="0" smtClean="0">
                <a:solidFill>
                  <a:srgbClr val="FF0000"/>
                </a:solidFill>
                <a:highlight>
                  <a:srgbClr val="FFFF00"/>
                </a:highlight>
                <a:latin typeface="仿宋" panose="02010609060101010101" pitchFamily="49" charset="-122"/>
                <a:ea typeface="仿宋" panose="02010609060101010101" pitchFamily="49" charset="-122"/>
              </a:rPr>
              <a:t>必填！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solidFill>
                  <a:srgbClr val="FF0000"/>
                </a:solidFill>
                <a:highlight>
                  <a:srgbClr val="FFFF00"/>
                </a:highlight>
                <a:latin typeface="仿宋" panose="02010609060101010101" pitchFamily="49" charset="-122"/>
                <a:ea typeface="仿宋" panose="02010609060101010101" pitchFamily="49" charset="-122"/>
              </a:rPr>
              <a:t>部分学生大一学年未申请生源地贷款，大二想申请时个人信息（身份证地址、户籍地址等）为空，导致无法申请</a:t>
            </a:r>
            <a:endParaRPr lang="en-US" altLang="zh-CN" sz="1600" b="1" dirty="0" smtClean="0">
              <a:solidFill>
                <a:srgbClr val="FF0000"/>
              </a:solidFill>
              <a:highlight>
                <a:srgbClr val="FFFF00"/>
              </a:highligh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）身份证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地址：根据身份证地址选择填报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）户籍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地址：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根据户口簿选择填报，一般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填写生源地地址（</a:t>
            </a:r>
            <a:r>
              <a:rPr lang="zh-CN" altLang="en-US" sz="16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如因入学迁户口到福州的，也应填报原生源所在地地址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）通讯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地址：“详细通讯地址”和“详细地址”可以是学生在校通讯地址，也可以是家庭通讯地址；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“家庭住址”依据家庭实际住地情况选择。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）其他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信息：“电子邮箱”填学生本人邮箱，“联系人姓名”和“联系人电话”为家长信息，不能填学生的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“学费标准”：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8000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元以上（含）。学校类型：本科。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6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04248" y="699542"/>
            <a:ext cx="1865311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1" name="TextBox 15"/>
          <p:cNvSpPr/>
          <p:nvPr/>
        </p:nvSpPr>
        <p:spPr>
          <a:xfrm>
            <a:off x="683568" y="699548"/>
            <a:ext cx="5760640" cy="3877985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4.4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父母收入情况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父母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职业：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请按照选项类型，据实选择父母职业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成员劳动能力：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请按照选项类型，据实选择。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有效证明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1-2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级伤残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必须提供残疾证（能清楚显示残疾人姓名身份证号信息、残疾等级的页面即可）；（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到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级残疾或有一定劳动能力：无需上传证明照片。（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）身体不健康导致劳动能力受限或完全丧失的，应提供医疗病例证明（字迹必须清楚写明病因）。（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）离异、失踪（联）或去世的，可提供离异证明、死亡证明或者加盖死亡注销的户口页等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）如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无以上证明，可以手写情况说明，承诺真实性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字迹潦草无法看清内容的病例、所提供的材料未能有效证明所选选项的、未加盖印章的材料等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除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父母外其他家庭成员劳动能力</a:t>
            </a:r>
            <a:endParaRPr lang="zh-CN" altLang="en-US" sz="1400" b="1" dirty="0">
              <a:solidFill>
                <a:srgbClr val="C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填报说明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】“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其他家庭成员”是指除</a:t>
            </a:r>
            <a:r>
              <a:rPr lang="zh-CN" altLang="en-US" sz="1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父母和学生本人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以外的其他家庭成员情况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。非家庭成员不得填报。相关材料要求同上。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12000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9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04248" y="771550"/>
            <a:ext cx="1865311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4" name="TextBox 15"/>
          <p:cNvSpPr/>
          <p:nvPr/>
        </p:nvSpPr>
        <p:spPr>
          <a:xfrm>
            <a:off x="683568" y="699548"/>
            <a:ext cx="5760640" cy="4093428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4.4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家庭情况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不动产：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包括不动产拥有情况、房屋贷款及借款情况、房租收支情况，据实填报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。三项数据逻辑必须吻合。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赡养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en-US" altLang="zh-CN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）非义务教育阶段就学人口：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就读小学、初中属于义务教育阶段，不得统计；其他学段的家庭成员就学人数（含学生本人）应计入其中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。本项数据逻辑必须与家庭成员信息一致。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）需要家庭抚养的</a:t>
            </a:r>
            <a:r>
              <a:rPr lang="en-US" altLang="zh-CN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18</a:t>
            </a:r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岁以下人口：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据实填写且逻辑必须与家庭成员信息一致。（学生本人如已满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18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周岁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不得填写）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）家庭需要赡养的无经济来源人口：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是指父母需要赡养的无经济来源的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老人（爷爷奶奶、外公外婆等），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父母自身不得计入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其中。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9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04248" y="771550"/>
            <a:ext cx="1865311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4" name="TextBox 15"/>
          <p:cNvSpPr/>
          <p:nvPr/>
        </p:nvSpPr>
        <p:spPr>
          <a:xfrm>
            <a:off x="683568" y="699548"/>
            <a:ext cx="5904656" cy="4339650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4.4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家庭情况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医疗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）所指医疗支出必须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为近两年（可放宽从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2020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年至今）的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，其他时间不得计入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2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）医疗支出费用为“个人承担”部分，不含医保统筹支付等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2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）有效材料为：医疗票据、住院费用清单、缴费记录凭证等。材料应体现姓名、时间、金额或疾病名称等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2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）支出对象与学生的关系证明（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如户口簿等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，如果前面有上传过，此处可无需再传。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2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）如为慢性病，长期自行购买药物且金额较高的，无住院治疗的，可附购药凭证，且至少必须提供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个月购药凭证，并上传材料。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9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04248" y="771550"/>
            <a:ext cx="1865311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4" name="TextBox 15"/>
          <p:cNvSpPr/>
          <p:nvPr/>
        </p:nvSpPr>
        <p:spPr>
          <a:xfrm>
            <a:off x="683568" y="717963"/>
            <a:ext cx="5904656" cy="3693319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4.4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家庭情况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医疗</a:t>
            </a: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属于国家规定的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36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种重大疾病：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恶性肿瘤；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急性心肌梗塞；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(3)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脑中风后遗症；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(4)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重大器官移植术或造血干细胞移植术；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(5)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冠状动脉搭桥术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或称冠状动脉旁路移植术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(6)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终末期肾病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或称慢性肾功能衰竭尿毒症期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(7)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多个肢体缺失；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(8)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急性或亚急性重症肝炎；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(9)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良性脑肿瘤；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(10)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慢性肝功能衰竭失代偿期；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(11)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脑炎后遗症或脑膜炎后遗症；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(12)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深度昏迷；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(13)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双耳失聪；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(14)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双目失明；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(15)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瘫痪；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(16)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心脏瓣膜手术；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(17)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严重阿尔茨海默病；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(18)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严重脑损伤；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(19)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严重帕金森病；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(20)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严重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Ⅲ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度烧伤；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(21)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严重原发性肺动脉高压；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(22)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严重运动神经元病；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(23)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语言能力丧失；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(24)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重型再生障碍性贫血；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(25)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主动脉手术；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(26)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多发性硬化症；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(27)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经输血导致的人类免疫缺陷病毒感染；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(28)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植物人；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(29)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系统性红斑狼疮；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(30)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胰岛素依赖型糖尿病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(I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型糖尿病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(31)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原发性心肌病；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(32)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重症肌无力；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(33)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急性坏死性胰腺炎；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(34)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坏死性筋膜炎；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(35)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终末期肺病；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(36)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严重类风湿性关节炎。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4" name="TextBox 15"/>
          <p:cNvSpPr/>
          <p:nvPr/>
        </p:nvSpPr>
        <p:spPr>
          <a:xfrm>
            <a:off x="683568" y="771938"/>
            <a:ext cx="5904656" cy="3785652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4.4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家庭情况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05000000000000000000" pitchFamily="2" charset="2"/>
              <a:buChar char="l"/>
            </a:pPr>
            <a:r>
              <a:rPr lang="zh-CN" alt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家庭受灾或家庭</a:t>
            </a:r>
            <a:r>
              <a:rPr lang="zh-CN" alt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变故</a:t>
            </a:r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）必须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为受灾程度较重或较大的变故。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）家庭受灾的可以上传家庭相关的受灾照片、新闻媒体报道截图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）家庭变故的可以上传由司法机关出具的意外事故证明（如交警部门的车祸证明）、突发重大疾病证明等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变故人员与学生的关系证明（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如户口簿等，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如果前面有上传过，此处可无需再传。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）如无其他有效证明时，可以由学生手写情况说明承诺事实，拍照上传。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未体现变故人员信息的证明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材料。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026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686" y="817399"/>
            <a:ext cx="2103968" cy="3740387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6732240" y="2355726"/>
            <a:ext cx="2016224" cy="277341"/>
          </a:xfrm>
          <a:prstGeom prst="rect">
            <a:avLst/>
          </a:prstGeom>
          <a:solidFill>
            <a:schemeClr val="phClr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TextBox 10"/>
          <p:cNvSpPr/>
          <p:nvPr/>
        </p:nvSpPr>
        <p:spPr>
          <a:xfrm>
            <a:off x="383547" y="699289"/>
            <a:ext cx="8604596" cy="4216539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写在前面看似没用的话</a:t>
            </a:r>
            <a:endParaRPr lang="en-US" altLang="zh-CN" sz="28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eaLnBrk="1" hangingPunct="1"/>
            <a:endParaRPr lang="en-US" altLang="zh-CN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sz="2000" b="1" dirty="0">
                <a:latin typeface="宋体" panose="02010600030101010101" pitchFamily="2" charset="-122"/>
              </a:rPr>
              <a:t> </a:t>
            </a:r>
            <a:r>
              <a:rPr lang="en-US" altLang="zh-CN" sz="2000" b="1" dirty="0" smtClean="0">
                <a:latin typeface="宋体" panose="02010600030101010101" pitchFamily="2" charset="-122"/>
              </a:rPr>
              <a:t>   1.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国家资助是“雪中送炭”的帮扶，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不是“锦上添花”的荣誉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，请认真评估自身家庭经济条件是否真的需要困难帮扶。</a:t>
            </a:r>
            <a:endParaRPr lang="en-US" altLang="zh-CN" sz="2000" b="1" dirty="0" smtClean="0">
              <a:latin typeface="宋体" panose="02010600030101010101" pitchFamily="2" charset="-122"/>
            </a:endParaRPr>
          </a:p>
          <a:p>
            <a:pPr eaLnBrk="1" hangingPunct="1"/>
            <a:endParaRPr lang="en-US" altLang="zh-CN" sz="2000" b="1" dirty="0" smtClean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sz="2000" b="1" dirty="0" smtClean="0">
                <a:latin typeface="宋体" panose="02010600030101010101" pitchFamily="2" charset="-122"/>
              </a:rPr>
              <a:t>    2.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“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诚信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”在</a:t>
            </a:r>
            <a:r>
              <a:rPr lang="en-US" altLang="zh-CN" sz="2000" b="1" dirty="0" smtClean="0">
                <a:latin typeface="宋体" panose="02010600030101010101" pitchFamily="2" charset="-122"/>
              </a:rPr>
              <a:t>APP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认定过程中价值千金。困难生认定无需地方盖章证明，以学生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承诺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为主，彰显信用价值。但请勿留下不良信用记录，毕竟出来混迟早是要还的。</a:t>
            </a:r>
            <a:endParaRPr lang="en-US" altLang="zh-CN" sz="2000" b="1" dirty="0" smtClean="0">
              <a:latin typeface="宋体" panose="02010600030101010101" pitchFamily="2" charset="-122"/>
            </a:endParaRPr>
          </a:p>
          <a:p>
            <a:pPr eaLnBrk="1" hangingPunct="1"/>
            <a:endParaRPr lang="en-US" altLang="zh-CN" sz="2000" b="1" dirty="0" smtClean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sz="2000" b="1" dirty="0" smtClean="0">
                <a:latin typeface="宋体" panose="02010600030101010101" pitchFamily="2" charset="-122"/>
              </a:rPr>
              <a:t>    3.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“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负责任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”在</a:t>
            </a:r>
            <a:r>
              <a:rPr lang="en-US" altLang="zh-CN" sz="2000" b="1" dirty="0" smtClean="0">
                <a:latin typeface="宋体" panose="02010600030101010101" pitchFamily="2" charset="-122"/>
              </a:rPr>
              <a:t>APP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认定过程中价值千金。成人的社会只有“我负责”，少说“我以为”、“不小心”。 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APP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的系统不稳定，问题多，辅导员以及各级审核工作量大。</a:t>
            </a:r>
            <a:r>
              <a:rPr lang="zh-CN" altLang="en-US" sz="2000" b="1" dirty="0" smtClean="0">
                <a:latin typeface="宋体" panose="02010600030101010101" pitchFamily="2" charset="-122"/>
              </a:rPr>
              <a:t>所以，请负责任地看好每一项说明，负责任地提交每一项材料，这也是一种能力。</a:t>
            </a:r>
            <a:endParaRPr lang="en-US" altLang="zh-CN" sz="2000" b="1" dirty="0">
              <a:latin typeface="宋体" panose="02010600030101010101" pitchFamily="2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76520" y="-23495"/>
            <a:ext cx="4124960" cy="77851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3153" y="819964"/>
            <a:ext cx="1865311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4" name="TextBox 15"/>
          <p:cNvSpPr/>
          <p:nvPr/>
        </p:nvSpPr>
        <p:spPr>
          <a:xfrm>
            <a:off x="683568" y="698913"/>
            <a:ext cx="6120680" cy="4276725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4.5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获助贷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勤工助学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填报说明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）获得过的资助项目包括：生源地助学贷款、国家助学金、国家励志奖学金、学费减免、校内勤工助学、高中或专科阶段国家助学金等。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）提交的材料：所上传材料无需每一项都提交，只要能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证明所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选择的选项即可。优先考虑学生自身能够提供的证明材料。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曾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获得过一项资助：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有上述第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）条所列的其中任何一项就可以认定为受过资助。比如，当学年办理过生源地助学贷款，即可认定“曾获得过一项资助”。无需每一个资助项目的证明材料都提交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  连续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三年受过资助：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连续三年有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受过上述第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条所列的某一项或某几项资助项目的就可认定为受过资助。比如连续三年办理过生源地助学贷款，即可认定“连续三年受过资助”。如第一年办理过助学贷款、第二年获得国家助学金、第三年获得国家励志奖学金也可以认定为“连续三年受过资助”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  连续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五年受过资助：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连续五年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有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受过上述第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）条所列的某一项或某几项资助项目的就可认定为受过资助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3153" y="819964"/>
            <a:ext cx="1865311" cy="403700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4" name="TextBox 15"/>
          <p:cNvSpPr/>
          <p:nvPr/>
        </p:nvSpPr>
        <p:spPr>
          <a:xfrm>
            <a:off x="683568" y="628159"/>
            <a:ext cx="5904656" cy="4276725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4.5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获助贷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勤工助学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有效证明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必须要能体现姓名、时间、项目内容等。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生源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地助学贷款：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系统截图、贷款受理证明、贷款合同、放款凭证。以上材料必须体现姓名、时间，有一份就可以。</a:t>
            </a:r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国家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励志奖学金：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提供证书照片。</a:t>
            </a:r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国家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助学金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有以下其中一项就可以： 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①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银行流水单（必须体现姓名、时间）；②学生个人手写承诺说明书（时间、受助项目、手写签名等，仅限在协和学院获得的，其他学段获得国家助学金的，由辅导员根据实际情况审核认定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）。</a:t>
            </a:r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困难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生认定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个人手写承诺说明书（时间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、认定情况、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手写签名等，仅限在协和学院获得的，其他学段获得国家助学金的，由辅导员根据实际情况审核认定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）。</a:t>
            </a:r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校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内勤工助学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有以下其中一项就可以：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①校内勤工助学协议书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②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校内勤工助学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学生工资申报；</a:t>
            </a:r>
            <a:r>
              <a:rPr lang="zh-CN" altLang="en-US" sz="1400" dirty="0" smtClean="0">
                <a:latin typeface="Calibri" panose="020F0502020204030204" charset="0"/>
                <a:ea typeface="仿宋" panose="02010609060101010101" pitchFamily="49" charset="-122"/>
              </a:rPr>
              <a:t>③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个人手写承诺说明书（时间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、勤工情况、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手写签名等，仅限在协和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学院进行的，</a:t>
            </a:r>
            <a:r>
              <a:rPr lang="zh-CN" altLang="en-US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校外兼职不能算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银行转账手机短信、受助银行卡照片、提供的证明材料的时间与对应选项不符的、未体现受助学生信息的材料，以及水滴筹、轻松筹、专业奖学金等不能算为受过资助。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4" name="TextBox 15"/>
          <p:cNvSpPr/>
          <p:nvPr/>
        </p:nvSpPr>
        <p:spPr>
          <a:xfrm>
            <a:off x="683568" y="789083"/>
            <a:ext cx="5993636" cy="3093154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4.5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获助贷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勤工助学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”填报信息，上传材料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填报说明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）本学年是否想申请国家助学金：一律选择“是”。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如选择“否”，本学年将无法申请国家助学金，后果自负。</a:t>
            </a:r>
            <a:endParaRPr lang="zh-CN" altLang="en-US" sz="14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）本学年是否想申请国家奖学金：自愿选择，选择结果不影响当学年国家奖学金的评选。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）是否想参加勤工助学（兴才励志成长基地）：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自愿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选择。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6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）是否想申请兴才计划高等教育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贷款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：自愿选择。该产品为商业贷款产品，非生源地助学贷款。如要申请，请先认真阅读产品介绍。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026" name="Picture 2" descr="C:\Users\windows7\Desktop\微信图片_2021100816382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3"/>
          <a:stretch>
            <a:fillRect/>
          </a:stretch>
        </p:blipFill>
        <p:spPr>
          <a:xfrm>
            <a:off x="6677204" y="789459"/>
            <a:ext cx="2040488" cy="424847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" y="-7729"/>
            <a:ext cx="9144000" cy="5145023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grpSp>
        <p:nvGrpSpPr>
          <p:cNvPr id="11" name="组合 10"/>
          <p:cNvGrpSpPr/>
          <p:nvPr/>
        </p:nvGrpSpPr>
        <p:grpSpPr>
          <a:xfrm>
            <a:off x="571472" y="857239"/>
            <a:ext cx="8001056" cy="4000527"/>
            <a:chOff x="571472" y="857239"/>
            <a:chExt cx="8001056" cy="4000527"/>
          </a:xfrm>
        </p:grpSpPr>
        <p:pic>
          <p:nvPicPr>
            <p:cNvPr id="15" name="Picture 7" descr="C:\Users\windows\Desktop\上线评审材料准备\APP端截图\实名认证_4.png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421465" y="857239"/>
              <a:ext cx="2151063" cy="4000527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15"/>
            <p:cNvSpPr/>
            <p:nvPr/>
          </p:nvSpPr>
          <p:spPr>
            <a:xfrm>
              <a:off x="571472" y="1142990"/>
              <a:ext cx="5584704" cy="3046988"/>
            </a:xfrm>
            <a:prstGeom prst="rect">
              <a:avLst/>
            </a:prstGeom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仿宋" panose="02010609060101010101" pitchFamily="49" charset="-122"/>
                  <a:ea typeface="仿宋" panose="02010609060101010101" pitchFamily="49" charset="-122"/>
                </a:rPr>
                <a:t>第五步 提交</a:t>
              </a:r>
              <a:endParaRPr lang="en-US" altLang="zh-CN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16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    </a:t>
              </a:r>
              <a:endParaRPr lang="en-US" altLang="zh-CN" sz="1600" dirty="0" smtClean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en-US" altLang="zh-CN" sz="1600" dirty="0">
                  <a:latin typeface="仿宋" panose="02010609060101010101" pitchFamily="49" charset="-122"/>
                  <a:ea typeface="仿宋" panose="02010609060101010101" pitchFamily="49" charset="-122"/>
                </a:rPr>
                <a:t> </a:t>
              </a:r>
              <a:r>
                <a:rPr lang="en-US" altLang="zh-CN" sz="16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   </a:t>
              </a:r>
              <a:r>
                <a:rPr lang="zh-CN" altLang="en-US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学生依次填写完成后，资料卡各子模块显示“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已完成</a:t>
              </a:r>
              <a:r>
                <a:rPr lang="zh-CN" altLang="en-US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”，此时可点击提交。提交后申请信息上传至教师后台端。</a:t>
              </a:r>
              <a:endPara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endPara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1600" b="1" dirty="0" smtClean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特别强调：</a:t>
              </a:r>
              <a:endParaRPr lang="en-US" altLang="zh-CN" sz="16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endParaRPr lang="en-US" altLang="zh-CN" sz="16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（</a:t>
              </a:r>
              <a:r>
                <a:rPr lang="en-US" altLang="zh-CN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1</a:t>
              </a:r>
              <a:r>
                <a:rPr lang="zh-CN" altLang="en-US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）一定要在学院通知的结束时间之前完成提交；</a:t>
              </a:r>
              <a:endPara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endPara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（</a:t>
              </a:r>
              <a:r>
                <a:rPr lang="en-US" altLang="zh-CN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2</a:t>
              </a:r>
              <a:r>
                <a:rPr lang="zh-CN" altLang="en-US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）为了防止系统故障，在相关材料准备清楚后，及时填报提交。别非要耗到最后一天、最后一小时</a:t>
              </a:r>
              <a:r>
                <a:rPr lang="en-US" altLang="zh-CN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……</a:t>
              </a:r>
              <a:r>
                <a:rPr lang="zh-CN" altLang="en-US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然后，可能就没有后来了。</a:t>
              </a:r>
              <a:endPara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858148" y="1714494"/>
            <a:ext cx="500066" cy="2071702"/>
          </a:xfrm>
          <a:prstGeom prst="rect">
            <a:avLst/>
          </a:prstGeom>
          <a:solidFill>
            <a:schemeClr val="phClr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194" name="组合 3"/>
          <p:cNvGrpSpPr/>
          <p:nvPr/>
        </p:nvGrpSpPr>
        <p:grpSpPr>
          <a:xfrm>
            <a:off x="395536" y="448731"/>
            <a:ext cx="1511301" cy="1511302"/>
            <a:chOff x="1835696" y="1419621"/>
            <a:chExt cx="1512169" cy="1512170"/>
          </a:xfrm>
        </p:grpSpPr>
        <p:sp>
          <p:nvSpPr>
            <p:cNvPr id="5" name="矩形 4"/>
            <p:cNvSpPr/>
            <p:nvPr/>
          </p:nvSpPr>
          <p:spPr>
            <a:xfrm>
              <a:off x="1835697" y="1419621"/>
              <a:ext cx="1512168" cy="144546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5400000">
              <a:off x="3023828" y="1599113"/>
              <a:ext cx="503527" cy="144545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rot="5400000">
              <a:off x="1154268" y="2104227"/>
              <a:ext cx="1512168" cy="142957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835696" y="2787245"/>
              <a:ext cx="1512168" cy="144545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5400000">
              <a:off x="3023828" y="2607755"/>
              <a:ext cx="503526" cy="144545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</p:grpSp>
      <p:sp>
        <p:nvSpPr>
          <p:cNvPr id="8195" name="TextBox 10"/>
          <p:cNvSpPr/>
          <p:nvPr/>
        </p:nvSpPr>
        <p:spPr>
          <a:xfrm>
            <a:off x="1906836" y="555526"/>
            <a:ext cx="6769619" cy="2677656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生活落下了雨，国家撑起了伞。</a:t>
            </a:r>
            <a:endParaRPr lang="en-US" altLang="zh-CN" sz="28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伞下的你，可能道路略有泥泞，</a:t>
            </a:r>
            <a:endParaRPr lang="en-US" altLang="zh-CN" sz="28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但是保持微笑，往前走，</a:t>
            </a:r>
            <a:endParaRPr lang="en-US" altLang="zh-CN" sz="28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定会看到灿烂的阳光！</a:t>
            </a:r>
            <a:endParaRPr lang="en-US" altLang="zh-CN" sz="28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06837" y="3132193"/>
            <a:ext cx="72371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加油</a:t>
            </a:r>
            <a:r>
              <a:rPr lang="zh-CN" altLang="en-US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！待学成</a:t>
            </a:r>
            <a:r>
              <a:rPr lang="zh-CN" altLang="en-US" sz="28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毕业，</a:t>
            </a:r>
            <a:endParaRPr lang="en-US" altLang="zh-CN" sz="28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</a:rPr>
              <a:t>你就是家庭的脊梁，国家的栋梁！</a:t>
            </a:r>
            <a:endParaRPr lang="zh-CN" altLang="en-US" sz="28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pic>
        <p:nvPicPr>
          <p:cNvPr id="11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219" y="634468"/>
            <a:ext cx="1000125" cy="1139825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241290" y="-23495"/>
            <a:ext cx="4060190" cy="76644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TextBox 10"/>
          <p:cNvSpPr/>
          <p:nvPr/>
        </p:nvSpPr>
        <p:spPr>
          <a:xfrm>
            <a:off x="380505" y="772314"/>
            <a:ext cx="8604596" cy="3939540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认定申请工作总体要求</a:t>
            </a:r>
            <a:endParaRPr lang="en-US" altLang="zh-CN" sz="3200" b="1" dirty="0" smtClean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eaLnBrk="1" hangingPunct="1"/>
            <a:r>
              <a:rPr lang="en-US" altLang="zh-CN" sz="2000" b="1" dirty="0" smtClean="0">
                <a:latin typeface="宋体" panose="02010600030101010101" pitchFamily="2" charset="-122"/>
              </a:rPr>
              <a:t>    </a:t>
            </a:r>
            <a:endParaRPr lang="en-US" altLang="zh-CN" sz="2000" b="1" dirty="0" smtClean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b="1" dirty="0" smtClean="0">
                <a:latin typeface="宋体" panose="02010600030101010101" pitchFamily="2" charset="-122"/>
              </a:rPr>
              <a:t>    1</a:t>
            </a:r>
            <a:r>
              <a:rPr lang="zh-CN" altLang="en-US" b="1" dirty="0" smtClean="0">
                <a:latin typeface="宋体" panose="02010600030101010101" pitchFamily="2" charset="-122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严格对照以下说明，提供相应材料并拍照上传，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不再</a:t>
            </a:r>
            <a:r>
              <a:rPr lang="zh-CN" altLang="en-US" b="1" dirty="0">
                <a:latin typeface="宋体" panose="02010600030101010101" pitchFamily="2" charset="-122"/>
              </a:rPr>
              <a:t>由地方</a:t>
            </a:r>
            <a:r>
              <a:rPr lang="zh-CN" altLang="en-US" b="1" dirty="0" smtClean="0">
                <a:latin typeface="宋体" panose="02010600030101010101" pitchFamily="2" charset="-122"/>
              </a:rPr>
              <a:t>提供贫困证明材料。</a:t>
            </a:r>
            <a:endParaRPr lang="en-US" altLang="zh-CN" b="1" dirty="0" smtClean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b="1" dirty="0" smtClean="0">
                <a:latin typeface="宋体" panose="02010600030101010101" pitchFamily="2" charset="-122"/>
              </a:rPr>
              <a:t>    </a:t>
            </a:r>
            <a:endParaRPr lang="en-US" altLang="zh-CN" b="1" dirty="0" smtClean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b="1" dirty="0">
                <a:latin typeface="宋体" panose="02010600030101010101" pitchFamily="2" charset="-122"/>
              </a:rPr>
              <a:t> </a:t>
            </a:r>
            <a:r>
              <a:rPr lang="en-US" altLang="zh-CN" b="1" dirty="0" smtClean="0">
                <a:latin typeface="宋体" panose="02010600030101010101" pitchFamily="2" charset="-122"/>
              </a:rPr>
              <a:t>   2</a:t>
            </a:r>
            <a:r>
              <a:rPr lang="zh-CN" altLang="en-US" b="1" dirty="0" smtClean="0">
                <a:latin typeface="宋体" panose="02010600030101010101" pitchFamily="2" charset="-122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系统提交的材料照片</a:t>
            </a:r>
            <a:r>
              <a:rPr lang="zh-CN" altLang="en-US" b="1" dirty="0" smtClean="0">
                <a:latin typeface="宋体" panose="02010600030101010101" pitchFamily="2" charset="-122"/>
              </a:rPr>
              <a:t>必须：（</a:t>
            </a:r>
            <a:r>
              <a:rPr lang="en-US" altLang="zh-CN" b="1" dirty="0">
                <a:latin typeface="宋体" panose="02010600030101010101" pitchFamily="2" charset="-122"/>
              </a:rPr>
              <a:t>1</a:t>
            </a:r>
            <a:r>
              <a:rPr lang="zh-CN" altLang="en-US" b="1" dirty="0">
                <a:latin typeface="宋体" panose="02010600030101010101" pitchFamily="2" charset="-122"/>
              </a:rPr>
              <a:t>）相关</a:t>
            </a:r>
            <a:r>
              <a:rPr lang="zh-CN" altLang="en-US" b="1" dirty="0" smtClean="0">
                <a:latin typeface="宋体" panose="02010600030101010101" pitchFamily="2" charset="-122"/>
              </a:rPr>
              <a:t>照片替换次数有限，</a:t>
            </a:r>
            <a:r>
              <a:rPr lang="zh-CN" altLang="en-US" b="1" dirty="0">
                <a:latin typeface="宋体" panose="02010600030101010101" pitchFamily="2" charset="-122"/>
              </a:rPr>
              <a:t>请谨慎上传。（</a:t>
            </a:r>
            <a:r>
              <a:rPr lang="en-US" altLang="zh-CN" b="1" dirty="0">
                <a:latin typeface="宋体" panose="02010600030101010101" pitchFamily="2" charset="-122"/>
              </a:rPr>
              <a:t>2</a:t>
            </a:r>
            <a:r>
              <a:rPr lang="zh-CN" altLang="en-US" b="1" dirty="0">
                <a:latin typeface="宋体" panose="02010600030101010101" pitchFamily="2" charset="-122"/>
              </a:rPr>
              <a:t>）图片文件大小：</a:t>
            </a:r>
            <a:r>
              <a:rPr lang="en-US" altLang="zh-CN" b="1" dirty="0">
                <a:latin typeface="宋体" panose="02010600030101010101" pitchFamily="2" charset="-122"/>
              </a:rPr>
              <a:t>1M</a:t>
            </a:r>
            <a:r>
              <a:rPr lang="zh-CN" altLang="en-US" b="1" dirty="0">
                <a:latin typeface="宋体" panose="02010600030101010101" pitchFamily="2" charset="-122"/>
              </a:rPr>
              <a:t>左右；（</a:t>
            </a:r>
            <a:r>
              <a:rPr lang="en-US" altLang="zh-CN" b="1" dirty="0">
                <a:latin typeface="宋体" panose="02010600030101010101" pitchFamily="2" charset="-122"/>
              </a:rPr>
              <a:t>3</a:t>
            </a:r>
            <a:r>
              <a:rPr lang="zh-CN" altLang="en-US" b="1" dirty="0">
                <a:latin typeface="宋体" panose="02010600030101010101" pitchFamily="2" charset="-122"/>
              </a:rPr>
              <a:t>）拍摄角度：必须自上而下正面、平行、近距离拍照，</a:t>
            </a:r>
            <a:r>
              <a:rPr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类似复印</a:t>
            </a:r>
            <a:r>
              <a:rPr lang="zh-CN" altLang="en-US" b="1" dirty="0">
                <a:latin typeface="宋体" panose="02010600030101010101" pitchFamily="2" charset="-122"/>
              </a:rPr>
              <a:t>一样，请勿斜拍；（</a:t>
            </a:r>
            <a:r>
              <a:rPr lang="en-US" altLang="zh-CN" b="1" dirty="0">
                <a:latin typeface="宋体" panose="02010600030101010101" pitchFamily="2" charset="-122"/>
              </a:rPr>
              <a:t>4</a:t>
            </a:r>
            <a:r>
              <a:rPr lang="zh-CN" altLang="en-US" b="1" dirty="0">
                <a:latin typeface="宋体" panose="02010600030101010101" pitchFamily="2" charset="-122"/>
              </a:rPr>
              <a:t>）拍摄质量：照片必须清晰，相关材料的时间、印章、人员信息应完整清楚。（</a:t>
            </a:r>
            <a:r>
              <a:rPr lang="en-US" altLang="zh-CN" b="1" dirty="0">
                <a:latin typeface="宋体" panose="02010600030101010101" pitchFamily="2" charset="-122"/>
              </a:rPr>
              <a:t>5</a:t>
            </a:r>
            <a:r>
              <a:rPr lang="zh-CN" altLang="en-US" b="1" dirty="0">
                <a:latin typeface="宋体" panose="02010600030101010101" pitchFamily="2" charset="-122"/>
              </a:rPr>
              <a:t>）相关证件或复印件上要有公章、姓名等个人基本信息，否则无效。（</a:t>
            </a:r>
            <a:r>
              <a:rPr lang="en-US" altLang="zh-CN" b="1" dirty="0">
                <a:latin typeface="宋体" panose="02010600030101010101" pitchFamily="2" charset="-122"/>
              </a:rPr>
              <a:t>6</a:t>
            </a:r>
            <a:r>
              <a:rPr lang="zh-CN" altLang="en-US" b="1" dirty="0">
                <a:latin typeface="宋体" panose="02010600030101010101" pitchFamily="2" charset="-122"/>
              </a:rPr>
              <a:t>）所提供的证明必须与选项相符，否则按照无效处理。</a:t>
            </a:r>
            <a:endParaRPr lang="zh-CN" altLang="en-US" b="1" dirty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b="1" dirty="0">
                <a:latin typeface="宋体" panose="02010600030101010101" pitchFamily="2" charset="-122"/>
              </a:rPr>
              <a:t> </a:t>
            </a:r>
            <a:r>
              <a:rPr lang="en-US" altLang="zh-CN" b="1" dirty="0" smtClean="0">
                <a:latin typeface="宋体" panose="02010600030101010101" pitchFamily="2" charset="-122"/>
              </a:rPr>
              <a:t>   </a:t>
            </a:r>
            <a:endParaRPr lang="en-US" altLang="zh-CN" b="1" dirty="0" smtClean="0">
              <a:latin typeface="宋体" panose="02010600030101010101" pitchFamily="2" charset="-122"/>
            </a:endParaRPr>
          </a:p>
          <a:p>
            <a:pPr eaLnBrk="1" hangingPunct="1"/>
            <a:r>
              <a:rPr lang="en-US" altLang="zh-CN" b="1" dirty="0">
                <a:latin typeface="宋体" panose="02010600030101010101" pitchFamily="2" charset="-122"/>
              </a:rPr>
              <a:t> </a:t>
            </a:r>
            <a:r>
              <a:rPr lang="en-US" altLang="zh-CN" b="1" dirty="0" smtClean="0">
                <a:latin typeface="宋体" panose="02010600030101010101" pitchFamily="2" charset="-122"/>
              </a:rPr>
              <a:t>   3</a:t>
            </a:r>
            <a:r>
              <a:rPr lang="zh-CN" altLang="en-US" b="1" dirty="0" smtClean="0">
                <a:latin typeface="宋体" panose="02010600030101010101" pitchFamily="2" charset="-122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所有工作严格按照通知时间节点进行</a:t>
            </a:r>
            <a:r>
              <a:rPr lang="zh-CN" altLang="en-US" b="1" dirty="0" smtClean="0">
                <a:latin typeface="宋体" panose="02010600030101010101" pitchFamily="2" charset="-122"/>
              </a:rPr>
              <a:t>，否则</a:t>
            </a:r>
            <a:r>
              <a:rPr lang="zh-CN" altLang="en-US" b="1" dirty="0">
                <a:latin typeface="宋体" panose="02010600030101010101" pitchFamily="2" charset="-122"/>
              </a:rPr>
              <a:t>一旦逾期</a:t>
            </a:r>
            <a:r>
              <a:rPr lang="zh-CN" altLang="en-US" b="1" dirty="0" smtClean="0">
                <a:latin typeface="宋体" panose="02010600030101010101" pitchFamily="2" charset="-122"/>
              </a:rPr>
              <a:t>，造成</a:t>
            </a:r>
            <a:r>
              <a:rPr lang="zh-CN" altLang="en-US" b="1" dirty="0">
                <a:latin typeface="宋体" panose="02010600030101010101" pitchFamily="2" charset="-122"/>
              </a:rPr>
              <a:t>无法认定，后果自负。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234305" y="-23495"/>
            <a:ext cx="4067175" cy="76771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图示 1"/>
          <p:cNvGraphicFramePr/>
          <p:nvPr/>
        </p:nvGraphicFramePr>
        <p:xfrm>
          <a:off x="1524000" y="987450"/>
          <a:ext cx="6000328" cy="38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图片 2" descr="图示, 示意图&amp;#10;&amp;#10;中度可信度描述已自动生成"/>
          <p:cNvPicPr/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274310" y="-23495"/>
            <a:ext cx="4027170" cy="7600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533400" y="895360"/>
            <a:ext cx="7924800" cy="4046528"/>
            <a:chOff x="533400" y="895360"/>
            <a:chExt cx="7924800" cy="4046528"/>
          </a:xfrm>
        </p:grpSpPr>
        <p:sp>
          <p:nvSpPr>
            <p:cNvPr id="4" name="TextBox 15"/>
            <p:cNvSpPr/>
            <p:nvPr/>
          </p:nvSpPr>
          <p:spPr>
            <a:xfrm>
              <a:off x="533400" y="895360"/>
              <a:ext cx="2814464" cy="3139321"/>
            </a:xfrm>
            <a:prstGeom prst="rect">
              <a:avLst/>
            </a:prstGeom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仿宋" panose="02010609060101010101" pitchFamily="49" charset="-122"/>
                  <a:ea typeface="仿宋" panose="02010609060101010101" pitchFamily="49" charset="-122"/>
                </a:rPr>
                <a:t>第一步：注册登录</a:t>
              </a:r>
              <a:endPara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endParaRPr lang="en-US" altLang="zh-CN" b="1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16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应用</a:t>
              </a:r>
              <a:r>
                <a:rPr lang="zh-CN" altLang="en-US" sz="1600" dirty="0">
                  <a:latin typeface="仿宋" panose="02010609060101010101" pitchFamily="49" charset="-122"/>
                  <a:ea typeface="仿宋" panose="02010609060101010101" pitchFamily="49" charset="-122"/>
                </a:rPr>
                <a:t>市场下载“</a:t>
              </a:r>
              <a:r>
                <a:rPr lang="zh-CN" altLang="en-US" sz="1600" b="1" dirty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福建助学</a:t>
              </a:r>
              <a:r>
                <a:rPr lang="zh-CN" altLang="en-US" sz="1600" dirty="0">
                  <a:latin typeface="仿宋" panose="02010609060101010101" pitchFamily="49" charset="-122"/>
                  <a:ea typeface="仿宋" panose="02010609060101010101" pitchFamily="49" charset="-122"/>
                </a:rPr>
                <a:t>”</a:t>
              </a:r>
              <a:r>
                <a:rPr lang="en-US" altLang="zh-CN" sz="16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APP</a:t>
              </a:r>
              <a:r>
                <a:rPr lang="zh-CN" altLang="en-US" sz="1600" b="1" dirty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最新</a:t>
              </a:r>
              <a:r>
                <a:rPr lang="zh-CN" altLang="en-US" sz="1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版本</a:t>
              </a:r>
              <a:r>
                <a:rPr lang="zh-CN" altLang="en-US" sz="16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，使用</a:t>
              </a:r>
              <a:r>
                <a:rPr lang="zh-CN" altLang="en-US" sz="1600" b="1" dirty="0" smtClean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学生本人手机号</a:t>
              </a:r>
              <a:r>
                <a:rPr lang="zh-CN" altLang="en-US" sz="16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完成注册，然后登录。</a:t>
              </a:r>
              <a:endParaRPr lang="en-US" altLang="zh-CN" sz="1600" dirty="0" smtClean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endPara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14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（</a:t>
              </a:r>
              <a:r>
                <a:rPr lang="en-US" altLang="zh-CN" sz="14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1</a:t>
              </a:r>
              <a:r>
                <a:rPr lang="zh-CN" altLang="en-US" sz="14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）如</a:t>
              </a:r>
              <a:r>
                <a:rPr lang="zh-CN" altLang="en-US" sz="1400" dirty="0">
                  <a:latin typeface="仿宋" panose="02010609060101010101" pitchFamily="49" charset="-122"/>
                  <a:ea typeface="仿宋" panose="02010609060101010101" pitchFamily="49" charset="-122"/>
                </a:rPr>
                <a:t>在手机自带的应用市场无法找到，可去应用宝等第三方应用市场下载</a:t>
              </a:r>
              <a:r>
                <a:rPr lang="en-US" altLang="zh-CN" sz="14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APP</a:t>
              </a:r>
              <a:r>
                <a:rPr lang="zh-CN" altLang="en-US" sz="14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。</a:t>
              </a:r>
              <a:endPara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14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（</a:t>
              </a:r>
              <a:r>
                <a:rPr lang="en-US" altLang="zh-CN" sz="14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2</a:t>
              </a:r>
              <a:r>
                <a:rPr lang="zh-CN" altLang="en-US" sz="14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）去年的</a:t>
              </a:r>
              <a:r>
                <a:rPr lang="zh-CN" altLang="en-US" sz="1400" dirty="0">
                  <a:latin typeface="仿宋" panose="02010609060101010101" pitchFamily="49" charset="-122"/>
                  <a:ea typeface="仿宋" panose="02010609060101010101" pitchFamily="49" charset="-122"/>
                </a:rPr>
                <a:t>用户无需重新</a:t>
              </a:r>
              <a:r>
                <a:rPr lang="zh-CN" altLang="en-US" sz="1400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注册，但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必须先将旧版卸载或升级至最新版本，方可使用。</a:t>
              </a:r>
              <a:endParaRPr lang="zh-CN" altLang="en-US" sz="1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grpSp>
          <p:nvGrpSpPr>
            <p:cNvPr id="5" name="组合 15"/>
            <p:cNvGrpSpPr/>
            <p:nvPr/>
          </p:nvGrpSpPr>
          <p:grpSpPr>
            <a:xfrm>
              <a:off x="3453979" y="1275605"/>
              <a:ext cx="5004221" cy="3666283"/>
              <a:chOff x="2387179" y="1275671"/>
              <a:chExt cx="5004221" cy="3666824"/>
            </a:xfrm>
          </p:grpSpPr>
          <p:pic>
            <p:nvPicPr>
              <p:cNvPr id="6" name="Picture 13" descr="C:\Users\windows\Desktop\上线评审材料准备\APP端截图\微信图片_20190823141155.png"/>
              <p:cNvPicPr/>
              <p:nvPr/>
            </p:nvPicPr>
            <p:blipFill>
              <a:blip r:embed="rId2"/>
              <a:srcRect/>
              <a:stretch>
                <a:fillRect/>
              </a:stretch>
            </p:blipFill>
            <p:spPr>
              <a:xfrm>
                <a:off x="2387179" y="1275672"/>
                <a:ext cx="1694085" cy="3666823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14" descr="C:\Users\windows\Desktop\上线评审材料准备\APP端截图\微信图片_20190823141217.png"/>
              <p:cNvPicPr/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>
                <a:off x="4043386" y="1275671"/>
                <a:ext cx="1694062" cy="3666378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5" descr="C:\Users\windows\Desktop\上线评审材料准备\APP端截图\微信图片_20190823141212.png"/>
              <p:cNvPicPr/>
              <p:nvPr/>
            </p:nvPicPr>
            <p:blipFill>
              <a:blip r:embed="rId4"/>
              <a:srcRect/>
              <a:stretch>
                <a:fillRect/>
              </a:stretch>
            </p:blipFill>
            <p:spPr>
              <a:xfrm>
                <a:off x="5697338" y="1275671"/>
                <a:ext cx="1694062" cy="3666375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" name="矩形 1"/>
          <p:cNvSpPr/>
          <p:nvPr/>
        </p:nvSpPr>
        <p:spPr>
          <a:xfrm>
            <a:off x="5292080" y="3651870"/>
            <a:ext cx="1296144" cy="288032"/>
          </a:xfrm>
          <a:prstGeom prst="rect">
            <a:avLst/>
          </a:prstGeom>
          <a:solidFill>
            <a:schemeClr val="phClr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948264" y="3651870"/>
            <a:ext cx="1296144" cy="288032"/>
          </a:xfrm>
          <a:prstGeom prst="rect">
            <a:avLst/>
          </a:prstGeom>
          <a:solidFill>
            <a:schemeClr val="phClr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图示, 示意图&amp;#10;&amp;#10;中度可信度描述已自动生成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5"/>
          <p:cNvSpPr/>
          <p:nvPr/>
        </p:nvSpPr>
        <p:spPr>
          <a:xfrm>
            <a:off x="467544" y="809625"/>
            <a:ext cx="2302658" cy="3970318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第二步：实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名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认证</a:t>
            </a:r>
            <a:b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</a:b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学生可通过</a:t>
            </a:r>
            <a:r>
              <a:rPr lang="en-US" altLang="zh-CN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OCR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识别或手动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录入实名认证信息，务必确认识别是否准确，若识别错误可手动修正。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注意：</a:t>
            </a:r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、学生使用本人身份证实名。</a:t>
            </a:r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、务必核对确认姓名、身份证号识别准确无误。</a:t>
            </a:r>
            <a:endParaRPr lang="zh-CN" altLang="en-US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5" name="Picture 4" descr="C:\Users\windows\Desktop\上线评审材料准备\APP端截图\实名认证_2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2770202" y="819150"/>
            <a:ext cx="1865312" cy="40386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16" name="Picture 5" descr="C:\Users\windows\Desktop\上线评审材料准备\APP端截图\实名认证_3.jp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635514" y="819150"/>
            <a:ext cx="1865312" cy="40386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17" name="Picture 7" descr="C:\Users\windows\Desktop\上线评审材料准备\APP端截图\实名认证_4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6492902" y="819150"/>
            <a:ext cx="1865312" cy="4038600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2" name="图片 2" descr="图示, 示意图&amp;#10;&amp;#10;中度可信度描述已自动生成"/>
          <p:cNvPicPr/>
          <p:nvPr>
            <p:ph type="ctrTitle" idx="2"/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5"/>
          <p:cNvSpPr/>
          <p:nvPr/>
        </p:nvSpPr>
        <p:spPr>
          <a:xfrm>
            <a:off x="533400" y="1123950"/>
            <a:ext cx="3534544" cy="1477328"/>
          </a:xfrm>
          <a:prstGeom prst="rect">
            <a:avLst/>
          </a:prstGeom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第三步：填报申请</a:t>
            </a:r>
            <a:br>
              <a:rPr lang="en-US" altLang="zh-CN" b="1" dirty="0">
                <a:latin typeface="仿宋" panose="02010609060101010101" pitchFamily="49" charset="-122"/>
                <a:ea typeface="仿宋" panose="02010609060101010101" pitchFamily="49" charset="-122"/>
              </a:rPr>
            </a:b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进入“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国家资助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”页面，点击“</a:t>
            </a:r>
            <a:r>
              <a:rPr lang="zh-CN" altLang="en-US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家庭经济情况信息采集</a:t>
            </a:r>
            <a:r>
              <a:rPr lang="zh-CN" altLang="en-US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”模块，进入填报申请流程。</a:t>
            </a:r>
            <a:endParaRPr lang="en-US" altLang="zh-CN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13" name="Picture 4" descr="C:\Users\windows\Desktop\上线评审材料准备\APP端截图\实名认证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06888" y="819963"/>
            <a:ext cx="1865312" cy="4037005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4644008" y="4443958"/>
            <a:ext cx="360040" cy="360040"/>
          </a:xfrm>
          <a:prstGeom prst="rect">
            <a:avLst/>
          </a:prstGeom>
          <a:solidFill>
            <a:schemeClr val="phClr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23845" y="1311520"/>
            <a:ext cx="1785982" cy="571410"/>
          </a:xfrm>
          <a:prstGeom prst="rect">
            <a:avLst/>
          </a:prstGeom>
          <a:solidFill>
            <a:schemeClr val="phClr"/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3" name="图片 2" descr="图示, 示意图&amp;#10;&amp;#10;中度可信度描述已自动生成"/>
          <p:cNvPicPr/>
          <p:nvPr>
            <p:ph type="ctrTitle" idx="2"/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25400">
            <a:solidFill>
              <a:schemeClr val="bg2"/>
            </a:solidFill>
          </a:ln>
          <a:effectLst>
            <a:glow rad="63500">
              <a:schemeClr val="accent1">
                <a:alpha val="40000"/>
                <a:satMod val="175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94" name="组合 3"/>
          <p:cNvGrpSpPr/>
          <p:nvPr/>
        </p:nvGrpSpPr>
        <p:grpSpPr>
          <a:xfrm>
            <a:off x="395536" y="448731"/>
            <a:ext cx="1511301" cy="1511302"/>
            <a:chOff x="1835696" y="1419621"/>
            <a:chExt cx="1512169" cy="1512170"/>
          </a:xfrm>
        </p:grpSpPr>
        <p:sp>
          <p:nvSpPr>
            <p:cNvPr id="5" name="矩形 4"/>
            <p:cNvSpPr/>
            <p:nvPr/>
          </p:nvSpPr>
          <p:spPr>
            <a:xfrm>
              <a:off x="1835697" y="1419621"/>
              <a:ext cx="1512168" cy="144546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5400000">
              <a:off x="3023828" y="1599113"/>
              <a:ext cx="503527" cy="144545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 rot="5400000">
              <a:off x="1154268" y="2104227"/>
              <a:ext cx="1512168" cy="142957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835696" y="2787245"/>
              <a:ext cx="1512168" cy="144545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5400000">
              <a:off x="3023828" y="2607755"/>
              <a:ext cx="503526" cy="144545"/>
            </a:xfrm>
            <a:prstGeom prst="rect">
              <a:avLst/>
            </a:prstGeom>
            <a:solidFill>
              <a:srgbClr val="83D51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lang="zh-CN" altLang="en-US"/>
            </a:p>
          </p:txBody>
        </p:sp>
      </p:grpSp>
      <p:sp>
        <p:nvSpPr>
          <p:cNvPr id="8195" name="TextBox 10"/>
          <p:cNvSpPr/>
          <p:nvPr/>
        </p:nvSpPr>
        <p:spPr>
          <a:xfrm>
            <a:off x="1906836" y="1275606"/>
            <a:ext cx="6769619" cy="3046988"/>
          </a:xfrm>
          <a:prstGeom prst="rect">
            <a:avLst/>
          </a:prstGeom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</a:rPr>
              <a:t>敲黑板了，</a:t>
            </a:r>
            <a:endParaRPr lang="en-US" altLang="zh-CN" sz="3200" b="1" dirty="0" smtClean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</a:rPr>
              <a:t>    认真点！</a:t>
            </a:r>
            <a:endParaRPr lang="en-US" altLang="zh-CN" sz="3200" b="1" dirty="0" smtClean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</a:rPr>
              <a:t>        下面进入核心内容，</a:t>
            </a:r>
            <a:endParaRPr lang="en-US" altLang="zh-CN" sz="3200" b="1" dirty="0" smtClean="0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</a:rPr>
              <a:t>          记住：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诚信</a:t>
            </a:r>
            <a:r>
              <a:rPr lang="zh-CN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</a:rPr>
              <a:t>！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负责任</a:t>
            </a:r>
            <a:r>
              <a:rPr lang="zh-CN" altLang="en-US" sz="3200" b="1" dirty="0" smtClean="0">
                <a:solidFill>
                  <a:schemeClr val="bg1"/>
                </a:solidFill>
                <a:latin typeface="宋体" panose="02010600030101010101" pitchFamily="2" charset="-122"/>
              </a:rPr>
              <a:t>！</a:t>
            </a:r>
            <a:endParaRPr lang="en-US" altLang="zh-CN" sz="3200" b="1" dirty="0" smtClean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pic>
        <p:nvPicPr>
          <p:cNvPr id="2050" name="Picture 2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1124" y="634468"/>
            <a:ext cx="1000125" cy="1139825"/>
          </a:xfrm>
          <a:prstGeom prst="rect">
            <a:avLst/>
          </a:prstGeom>
          <a:ln w="1270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图片 2" descr="图示, 示意图&amp;#10;&amp;#10;中度可信度描述已自动生成"/>
          <p:cNvPicPr/>
          <p:nvPr>
            <p:ph type="ctrTitle" idx="2"/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997562" y="-23298"/>
            <a:ext cx="4304166" cy="812395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COMMONDATA" val="eyJoZGlkIjoiNjVmMzVlMWRkM2M5YzI0YWQyMTM4OTQzZmNkZWE4ODgifQ=="/>
  <p:tag name="commondata" val="eyJoZGlkIjoiNjQ5NmM4ODYxYjc4NDdlNDhhNTM1NDdmNzEzYTE5YjkifQ==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7462</Words>
  <Application>WPS 演示</Application>
  <PresentationFormat>全屏显示(16:9)</PresentationFormat>
  <Paragraphs>290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34</vt:i4>
      </vt:variant>
    </vt:vector>
  </HeadingPairs>
  <TitlesOfParts>
    <vt:vector size="49" baseType="lpstr">
      <vt:lpstr>Arial</vt:lpstr>
      <vt:lpstr>宋体</vt:lpstr>
      <vt:lpstr>Wingdings</vt:lpstr>
      <vt:lpstr>Verdana</vt:lpstr>
      <vt:lpstr>微软雅黑</vt:lpstr>
      <vt:lpstr>黑体</vt:lpstr>
      <vt:lpstr>华文新魏</vt:lpstr>
      <vt:lpstr>仿宋</vt:lpstr>
      <vt:lpstr>Arial Unicode MS</vt:lpstr>
      <vt:lpstr>Calibri</vt:lpstr>
      <vt:lpstr>05000000000000000000</vt:lpstr>
      <vt:lpstr>Segoe Print</vt:lpstr>
      <vt:lpstr>Office 主题​​</vt:lpstr>
      <vt:lpstr>Office 主题​​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陈钧</cp:lastModifiedBy>
  <cp:revision>742</cp:revision>
  <dcterms:created xsi:type="dcterms:W3CDTF">2015-04-23T06:49:00Z</dcterms:created>
  <dcterms:modified xsi:type="dcterms:W3CDTF">2023-09-27T01:32:46Z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F9892C2B9A0549DE80D20F84D29E6594_12</vt:lpwstr>
  </property>
</Properties>
</file>