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7" r:id="rId2"/>
    <p:sldId id="320" r:id="rId3"/>
    <p:sldId id="324" r:id="rId4"/>
    <p:sldId id="325" r:id="rId5"/>
    <p:sldId id="326" r:id="rId6"/>
    <p:sldId id="327" r:id="rId7"/>
    <p:sldId id="328" r:id="rId8"/>
    <p:sldId id="329" r:id="rId9"/>
    <p:sldId id="330" r:id="rId10"/>
    <p:sldId id="331" r:id="rId11"/>
    <p:sldId id="332" r:id="rId12"/>
    <p:sldId id="333" r:id="rId13"/>
    <p:sldId id="334" r:id="rId14"/>
    <p:sldId id="335" r:id="rId15"/>
    <p:sldId id="336" r:id="rId16"/>
    <p:sldId id="338" r:id="rId17"/>
    <p:sldId id="339" r:id="rId18"/>
    <p:sldId id="337" r:id="rId19"/>
  </p:sldIdLst>
  <p:sldSz cx="12192000" cy="6858000"/>
  <p:notesSz cx="6811963" cy="994568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4" autoAdjust="0"/>
    <p:restoredTop sz="94660"/>
  </p:normalViewPr>
  <p:slideViewPr>
    <p:cSldViewPr snapToGrid="0">
      <p:cViewPr varScale="1">
        <p:scale>
          <a:sx n="55" d="100"/>
          <a:sy n="55" d="100"/>
        </p:scale>
        <p:origin x="702" y="66"/>
      </p:cViewPr>
      <p:guideLst>
        <p:guide orient="horz" pos="2160"/>
        <p:guide pos="384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9213" y="0"/>
            <a:ext cx="2951162" cy="496888"/>
          </a:xfrm>
          <a:prstGeom prst="rect">
            <a:avLst/>
          </a:prstGeom>
        </p:spPr>
        <p:txBody>
          <a:bodyPr vert="horz" lIns="91440" tIns="45720" rIns="91440" bIns="45720" rtlCol="0"/>
          <a:lstStyle>
            <a:lvl1pPr algn="r">
              <a:defRPr sz="1200"/>
            </a:lvl1pPr>
          </a:lstStyle>
          <a:p>
            <a:fld id="{5E44E009-922A-4984-B86A-1596F7DC021F}" type="datetimeFigureOut">
              <a:rPr lang="zh-CN" altLang="en-US" smtClean="0"/>
              <a:t>2019-5-28</a:t>
            </a:fld>
            <a:endParaRPr lang="zh-CN" altLang="en-US"/>
          </a:p>
        </p:txBody>
      </p:sp>
      <p:sp>
        <p:nvSpPr>
          <p:cNvPr id="4" name="页脚占位符 3"/>
          <p:cNvSpPr>
            <a:spLocks noGrp="1"/>
          </p:cNvSpPr>
          <p:nvPr>
            <p:ph type="ftr" sz="quarter" idx="2"/>
          </p:nvPr>
        </p:nvSpPr>
        <p:spPr>
          <a:xfrm>
            <a:off x="0" y="9447213"/>
            <a:ext cx="2951163" cy="4968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9213" y="9447213"/>
            <a:ext cx="2951162" cy="496887"/>
          </a:xfrm>
          <a:prstGeom prst="rect">
            <a:avLst/>
          </a:prstGeom>
        </p:spPr>
        <p:txBody>
          <a:bodyPr vert="horz" lIns="91440" tIns="45720" rIns="91440" bIns="45720" rtlCol="0" anchor="b"/>
          <a:lstStyle>
            <a:lvl1pPr algn="r">
              <a:defRPr sz="1200"/>
            </a:lvl1pPr>
          </a:lstStyle>
          <a:p>
            <a:fld id="{E6DEB780-6B38-44A7-B848-834C7A432D67}" type="slidenum">
              <a:rPr lang="zh-CN" altLang="en-US" smtClean="0"/>
              <a:t>‹#›</a:t>
            </a:fld>
            <a:endParaRPr lang="zh-CN" altLang="en-US"/>
          </a:p>
        </p:txBody>
      </p:sp>
    </p:spTree>
    <p:extLst>
      <p:ext uri="{BB962C8B-B14F-4D97-AF65-F5344CB8AC3E}">
        <p14:creationId xmlns:p14="http://schemas.microsoft.com/office/powerpoint/2010/main" val="1245047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51851" cy="49901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8536" y="0"/>
            <a:ext cx="2951851" cy="499012"/>
          </a:xfrm>
          <a:prstGeom prst="rect">
            <a:avLst/>
          </a:prstGeom>
        </p:spPr>
        <p:txBody>
          <a:bodyPr vert="horz" lIns="91440" tIns="45720" rIns="91440" bIns="45720" rtlCol="0"/>
          <a:lstStyle>
            <a:lvl1pPr algn="r">
              <a:defRPr sz="1200"/>
            </a:lvl1pPr>
          </a:lstStyle>
          <a:p>
            <a:fld id="{D661F305-1773-4347-9785-CC125870725E}" type="datetimeFigureOut">
              <a:rPr lang="zh-CN" altLang="en-US" smtClean="0"/>
              <a:t>2019-5-28</a:t>
            </a:fld>
            <a:endParaRPr lang="zh-CN" altLang="en-US"/>
          </a:p>
        </p:txBody>
      </p:sp>
      <p:sp>
        <p:nvSpPr>
          <p:cNvPr id="4" name="幻灯片图像占位符 3"/>
          <p:cNvSpPr>
            <a:spLocks noGrp="1" noRot="1" noChangeAspect="1"/>
          </p:cNvSpPr>
          <p:nvPr>
            <p:ph type="sldImg" idx="2"/>
          </p:nvPr>
        </p:nvSpPr>
        <p:spPr>
          <a:xfrm>
            <a:off x="422275" y="1243013"/>
            <a:ext cx="5967413" cy="3357562"/>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1197" y="4786362"/>
            <a:ext cx="5449570" cy="391611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46678"/>
            <a:ext cx="2951851" cy="4990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8536" y="9446678"/>
            <a:ext cx="2951851" cy="499011"/>
          </a:xfrm>
          <a:prstGeom prst="rect">
            <a:avLst/>
          </a:prstGeom>
        </p:spPr>
        <p:txBody>
          <a:bodyPr vert="horz" lIns="91440" tIns="45720" rIns="91440" bIns="45720" rtlCol="0" anchor="b"/>
          <a:lstStyle>
            <a:lvl1pPr algn="r">
              <a:defRPr sz="1200"/>
            </a:lvl1pPr>
          </a:lstStyle>
          <a:p>
            <a:fld id="{61DF0660-02F7-4649-81C0-0EFA6B2491ED}" type="slidenum">
              <a:rPr lang="zh-CN" altLang="en-US" smtClean="0"/>
              <a:t>‹#›</a:t>
            </a:fld>
            <a:endParaRPr lang="zh-CN" altLang="en-US"/>
          </a:p>
        </p:txBody>
      </p:sp>
    </p:spTree>
    <p:extLst>
      <p:ext uri="{BB962C8B-B14F-4D97-AF65-F5344CB8AC3E}">
        <p14:creationId xmlns:p14="http://schemas.microsoft.com/office/powerpoint/2010/main" val="3797057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gif"/></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300095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1164051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308477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89116"/>
          <a:stretch/>
        </p:blipFill>
        <p:spPr>
          <a:xfrm>
            <a:off x="0" y="0"/>
            <a:ext cx="12192000" cy="738968"/>
          </a:xfrm>
          <a:prstGeom prst="rect">
            <a:avLst/>
          </a:prstGeom>
        </p:spPr>
      </p:pic>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80880"/>
          <a:stretch/>
        </p:blipFill>
        <p:spPr>
          <a:xfrm>
            <a:off x="0" y="6313714"/>
            <a:ext cx="12192000" cy="544286"/>
          </a:xfrm>
          <a:prstGeom prst="rect">
            <a:avLst/>
          </a:prstGeom>
        </p:spPr>
      </p:pic>
      <p:grpSp>
        <p:nvGrpSpPr>
          <p:cNvPr id="9" name="组合 8"/>
          <p:cNvGrpSpPr/>
          <p:nvPr userDrawn="1"/>
        </p:nvGrpSpPr>
        <p:grpSpPr>
          <a:xfrm>
            <a:off x="0" y="134543"/>
            <a:ext cx="465354" cy="469881"/>
            <a:chOff x="2099842" y="1975504"/>
            <a:chExt cx="823123" cy="831130"/>
          </a:xfrm>
          <a:solidFill>
            <a:schemeClr val="bg1"/>
          </a:solidFill>
        </p:grpSpPr>
        <p:sp>
          <p:nvSpPr>
            <p:cNvPr id="10" name="等腰三角形 9"/>
            <p:cNvSpPr/>
            <p:nvPr/>
          </p:nvSpPr>
          <p:spPr>
            <a:xfrm rot="19813541" flipH="1">
              <a:off x="2099842" y="1975504"/>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9813541" flipH="1">
              <a:off x="2099844" y="2420553"/>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9813541" flipH="1">
              <a:off x="2479441" y="2198028"/>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023798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4" name="直接连接符 3">
            <a:extLst/>
          </p:cNvPr>
          <p:cNvCxnSpPr/>
          <p:nvPr userDrawn="1"/>
        </p:nvCxnSpPr>
        <p:spPr>
          <a:xfrm>
            <a:off x="552451" y="928688"/>
            <a:ext cx="11110383" cy="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4051" y="3929063"/>
            <a:ext cx="28702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647739" y="214290"/>
            <a:ext cx="10972800" cy="642934"/>
          </a:xfrm>
        </p:spPr>
        <p:txBody>
          <a:bodyPr>
            <a:normAutofit/>
          </a:bodyPr>
          <a:lstStyle>
            <a:lvl1pPr algn="l">
              <a:defRPr sz="2800" b="1">
                <a:solidFill>
                  <a:schemeClr val="tx2">
                    <a:lumMod val="75000"/>
                  </a:schemeClr>
                </a:solidFill>
              </a:defRPr>
            </a:lvl1pPr>
          </a:lstStyle>
          <a:p>
            <a:r>
              <a:rPr lang="zh-CN" altLang="en-US" dirty="0"/>
              <a:t>单击此处编辑母版标题样式</a:t>
            </a:r>
          </a:p>
        </p:txBody>
      </p:sp>
      <p:sp>
        <p:nvSpPr>
          <p:cNvPr id="15" name="内容占位符 14"/>
          <p:cNvSpPr>
            <a:spLocks noGrp="1"/>
          </p:cNvSpPr>
          <p:nvPr>
            <p:ph sz="quarter" idx="13"/>
          </p:nvPr>
        </p:nvSpPr>
        <p:spPr>
          <a:xfrm>
            <a:off x="3905234" y="1000109"/>
            <a:ext cx="7715265" cy="5072065"/>
          </a:xfrm>
        </p:spPr>
        <p:txBody>
          <a:bodyPr/>
          <a:lstStyle>
            <a:lvl1pPr>
              <a:lnSpc>
                <a:spcPct val="100000"/>
              </a:lnSpc>
              <a:buSzPct val="90000"/>
              <a:buFontTx/>
              <a:buBlip>
                <a:blip r:embed="rId3"/>
              </a:buBlip>
              <a:defRPr b="1">
                <a:latin typeface="华文楷体" pitchFamily="2" charset="-122"/>
                <a:ea typeface="华文楷体" pitchFamily="2" charset="-122"/>
              </a:defRPr>
            </a:lvl1pPr>
            <a:lvl2pPr>
              <a:lnSpc>
                <a:spcPct val="100000"/>
              </a:lnSpc>
              <a:buSzPct val="80000"/>
              <a:buFontTx/>
              <a:buBlip>
                <a:blip r:embed="rId4"/>
              </a:buBlip>
              <a:defRPr sz="2400" b="1">
                <a:latin typeface="华文楷体" pitchFamily="2" charset="-122"/>
                <a:ea typeface="华文楷体" pitchFamily="2" charset="-122"/>
              </a:defRPr>
            </a:lvl2pPr>
            <a:lvl3pPr>
              <a:lnSpc>
                <a:spcPct val="100000"/>
              </a:lnSpc>
              <a:defRPr>
                <a:latin typeface="华文楷体" pitchFamily="2" charset="-122"/>
                <a:ea typeface="华文楷体" pitchFamily="2" charset="-122"/>
              </a:defRPr>
            </a:lvl3pPr>
            <a:lvl4pPr>
              <a:lnSpc>
                <a:spcPct val="100000"/>
              </a:lnSpc>
              <a:defRPr>
                <a:latin typeface="华文楷体" pitchFamily="2" charset="-122"/>
                <a:ea typeface="华文楷体" pitchFamily="2" charset="-122"/>
              </a:defRPr>
            </a:lvl4pPr>
            <a:lvl5pPr>
              <a:lnSpc>
                <a:spcPct val="100000"/>
              </a:lnSpc>
              <a:defRPr>
                <a:latin typeface="华文楷体" pitchFamily="2" charset="-122"/>
                <a:ea typeface="华文楷体" pitchFamily="2"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6" name="灯片编号占位符 4">
            <a:extLst/>
          </p:cNvPr>
          <p:cNvSpPr>
            <a:spLocks noGrp="1"/>
          </p:cNvSpPr>
          <p:nvPr>
            <p:ph type="sldNum" sz="quarter" idx="14"/>
          </p:nvPr>
        </p:nvSpPr>
        <p:spPr>
          <a:xfrm>
            <a:off x="4679951" y="6215064"/>
            <a:ext cx="2844800" cy="3651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mtClean="0">
                <a:latin typeface="Calibri" pitchFamily="34" charset="0"/>
              </a:defRPr>
            </a:lvl1pPr>
          </a:lstStyle>
          <a:p>
            <a:pPr>
              <a:defRPr/>
            </a:pPr>
            <a:fld id="{309D9871-45BA-4132-9FEA-3537AB56615C}" type="slidenum">
              <a:rPr lang="zh-CN" altLang="en-US"/>
              <a:pPr>
                <a:defRPr/>
              </a:pPr>
              <a:t>‹#›</a:t>
            </a:fld>
            <a:endParaRPr lang="zh-CN" altLang="en-US"/>
          </a:p>
        </p:txBody>
      </p:sp>
    </p:spTree>
    <p:extLst>
      <p:ext uri="{BB962C8B-B14F-4D97-AF65-F5344CB8AC3E}">
        <p14:creationId xmlns:p14="http://schemas.microsoft.com/office/powerpoint/2010/main" val="3643829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89116"/>
          <a:stretch/>
        </p:blipFill>
        <p:spPr>
          <a:xfrm>
            <a:off x="0" y="0"/>
            <a:ext cx="12192000" cy="738968"/>
          </a:xfrm>
          <a:prstGeom prst="rect">
            <a:avLst/>
          </a:prstGeom>
        </p:spPr>
      </p:pic>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80880"/>
          <a:stretch/>
        </p:blipFill>
        <p:spPr>
          <a:xfrm>
            <a:off x="0" y="6313714"/>
            <a:ext cx="12192000" cy="544286"/>
          </a:xfrm>
          <a:prstGeom prst="rect">
            <a:avLst/>
          </a:prstGeom>
        </p:spPr>
      </p:pic>
      <p:grpSp>
        <p:nvGrpSpPr>
          <p:cNvPr id="9" name="组合 8"/>
          <p:cNvGrpSpPr/>
          <p:nvPr userDrawn="1"/>
        </p:nvGrpSpPr>
        <p:grpSpPr>
          <a:xfrm>
            <a:off x="0" y="134543"/>
            <a:ext cx="465354" cy="469881"/>
            <a:chOff x="2099842" y="1975504"/>
            <a:chExt cx="823123" cy="831130"/>
          </a:xfrm>
          <a:solidFill>
            <a:schemeClr val="bg1"/>
          </a:solidFill>
        </p:grpSpPr>
        <p:sp>
          <p:nvSpPr>
            <p:cNvPr id="10" name="等腰三角形 9"/>
            <p:cNvSpPr/>
            <p:nvPr/>
          </p:nvSpPr>
          <p:spPr>
            <a:xfrm rot="19813541" flipH="1">
              <a:off x="2099842" y="1975504"/>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9813541" flipH="1">
              <a:off x="2099844" y="2420553"/>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9813541" flipH="1">
              <a:off x="2479441" y="2198028"/>
              <a:ext cx="443524" cy="38608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293765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功能说明">
    <p:spTree>
      <p:nvGrpSpPr>
        <p:cNvPr id="1" name=""/>
        <p:cNvGrpSpPr/>
        <p:nvPr/>
      </p:nvGrpSpPr>
      <p:grpSpPr>
        <a:xfrm>
          <a:off x="0" y="0"/>
          <a:ext cx="0" cy="0"/>
          <a:chOff x="0" y="0"/>
          <a:chExt cx="0" cy="0"/>
        </a:xfrm>
      </p:grpSpPr>
      <p:cxnSp>
        <p:nvCxnSpPr>
          <p:cNvPr id="4" name="直接连接符 3">
            <a:extLst/>
          </p:cNvPr>
          <p:cNvCxnSpPr/>
          <p:nvPr userDrawn="1"/>
        </p:nvCxnSpPr>
        <p:spPr>
          <a:xfrm>
            <a:off x="552451" y="928688"/>
            <a:ext cx="11110383" cy="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47739" y="214290"/>
            <a:ext cx="10972800" cy="642934"/>
          </a:xfrm>
        </p:spPr>
        <p:txBody>
          <a:bodyPr>
            <a:normAutofit/>
          </a:bodyPr>
          <a:lstStyle>
            <a:lvl1pPr algn="l">
              <a:defRPr sz="2800" b="1">
                <a:solidFill>
                  <a:schemeClr val="tx2">
                    <a:lumMod val="75000"/>
                  </a:schemeClr>
                </a:solidFill>
              </a:defRPr>
            </a:lvl1pPr>
          </a:lstStyle>
          <a:p>
            <a:r>
              <a:rPr lang="zh-CN" altLang="en-US" dirty="0"/>
              <a:t>单击此处编辑母版标题样式</a:t>
            </a:r>
          </a:p>
        </p:txBody>
      </p:sp>
      <p:sp>
        <p:nvSpPr>
          <p:cNvPr id="11" name="内容占位符 10"/>
          <p:cNvSpPr>
            <a:spLocks noGrp="1"/>
          </p:cNvSpPr>
          <p:nvPr>
            <p:ph sz="quarter" idx="13"/>
          </p:nvPr>
        </p:nvSpPr>
        <p:spPr>
          <a:xfrm>
            <a:off x="666751" y="1000109"/>
            <a:ext cx="10953749" cy="5072099"/>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灯片编号占位符 4">
            <a:extLst/>
          </p:cNvPr>
          <p:cNvSpPr>
            <a:spLocks noGrp="1"/>
          </p:cNvSpPr>
          <p:nvPr>
            <p:ph type="sldNum" sz="quarter" idx="14"/>
          </p:nvPr>
        </p:nvSpPr>
        <p:spPr>
          <a:xfrm>
            <a:off x="4679951" y="6215064"/>
            <a:ext cx="2844800" cy="3651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mtClean="0">
                <a:latin typeface="Calibri" pitchFamily="34" charset="0"/>
              </a:defRPr>
            </a:lvl1pPr>
          </a:lstStyle>
          <a:p>
            <a:pPr>
              <a:defRPr/>
            </a:pPr>
            <a:fld id="{B34C9795-33D6-4280-AC98-C8E934C32819}" type="slidenum">
              <a:rPr lang="zh-CN" altLang="en-US"/>
              <a:pPr>
                <a:defRPr/>
              </a:pPr>
              <a:t>‹#›</a:t>
            </a:fld>
            <a:endParaRPr lang="zh-CN" altLang="en-US"/>
          </a:p>
        </p:txBody>
      </p:sp>
    </p:spTree>
    <p:extLst>
      <p:ext uri="{BB962C8B-B14F-4D97-AF65-F5344CB8AC3E}">
        <p14:creationId xmlns:p14="http://schemas.microsoft.com/office/powerpoint/2010/main" val="561027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功能说明">
    <p:spTree>
      <p:nvGrpSpPr>
        <p:cNvPr id="1" name=""/>
        <p:cNvGrpSpPr/>
        <p:nvPr/>
      </p:nvGrpSpPr>
      <p:grpSpPr>
        <a:xfrm>
          <a:off x="0" y="0"/>
          <a:ext cx="0" cy="0"/>
          <a:chOff x="0" y="0"/>
          <a:chExt cx="0" cy="0"/>
        </a:xfrm>
      </p:grpSpPr>
      <p:cxnSp>
        <p:nvCxnSpPr>
          <p:cNvPr id="5" name="直接连接符 4">
            <a:extLst/>
          </p:cNvPr>
          <p:cNvCxnSpPr/>
          <p:nvPr userDrawn="1"/>
        </p:nvCxnSpPr>
        <p:spPr>
          <a:xfrm>
            <a:off x="552451" y="928688"/>
            <a:ext cx="11110383" cy="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47739" y="214290"/>
            <a:ext cx="10972800" cy="642934"/>
          </a:xfrm>
        </p:spPr>
        <p:txBody>
          <a:bodyPr>
            <a:normAutofit/>
          </a:bodyPr>
          <a:lstStyle>
            <a:lvl1pPr algn="l">
              <a:defRPr sz="2800" b="1">
                <a:solidFill>
                  <a:schemeClr val="tx2">
                    <a:lumMod val="75000"/>
                  </a:schemeClr>
                </a:solidFill>
              </a:defRPr>
            </a:lvl1pPr>
          </a:lstStyle>
          <a:p>
            <a:r>
              <a:rPr lang="zh-CN" altLang="en-US" dirty="0"/>
              <a:t>单击此处编辑母版标题样式</a:t>
            </a:r>
          </a:p>
        </p:txBody>
      </p:sp>
      <p:sp>
        <p:nvSpPr>
          <p:cNvPr id="12" name="图片占位符 11"/>
          <p:cNvSpPr>
            <a:spLocks noGrp="1"/>
          </p:cNvSpPr>
          <p:nvPr>
            <p:ph type="pic" sz="quarter" idx="14"/>
          </p:nvPr>
        </p:nvSpPr>
        <p:spPr>
          <a:xfrm>
            <a:off x="666751" y="1714488"/>
            <a:ext cx="10953749" cy="4357700"/>
          </a:xfrm>
        </p:spPr>
        <p:txBody>
          <a:bodyPr rtlCol="0">
            <a:normAutofit/>
          </a:bodyPr>
          <a:lstStyle/>
          <a:p>
            <a:pPr lvl="0"/>
            <a:endParaRPr lang="zh-CN" altLang="en-US" noProof="0"/>
          </a:p>
        </p:txBody>
      </p:sp>
      <p:sp>
        <p:nvSpPr>
          <p:cNvPr id="14" name="文本占位符 13"/>
          <p:cNvSpPr>
            <a:spLocks noGrp="1"/>
          </p:cNvSpPr>
          <p:nvPr>
            <p:ph type="body" sz="quarter" idx="15"/>
          </p:nvPr>
        </p:nvSpPr>
        <p:spPr>
          <a:xfrm>
            <a:off x="666751" y="1000108"/>
            <a:ext cx="10953749" cy="642926"/>
          </a:xfrm>
        </p:spPr>
        <p:txBody>
          <a:bodyPr/>
          <a:lstStyle>
            <a:lvl1pPr marL="180975" indent="-180975">
              <a:buFont typeface="Wingdings" pitchFamily="2" charset="2"/>
              <a:buChar char="n"/>
              <a:defRPr sz="1600" b="0">
                <a:latin typeface="华文楷体" pitchFamily="2" charset="-122"/>
                <a:ea typeface="华文楷体" pitchFamily="2" charset="-122"/>
              </a:defRPr>
            </a:lvl1pPr>
          </a:lstStyle>
          <a:p>
            <a:pPr lvl="0"/>
            <a:r>
              <a:rPr lang="zh-CN" altLang="en-US" dirty="0"/>
              <a:t>单击此处编辑母版文本样式</a:t>
            </a:r>
          </a:p>
        </p:txBody>
      </p:sp>
      <p:sp>
        <p:nvSpPr>
          <p:cNvPr id="6" name="灯片编号占位符 4">
            <a:extLst/>
          </p:cNvPr>
          <p:cNvSpPr>
            <a:spLocks noGrp="1"/>
          </p:cNvSpPr>
          <p:nvPr>
            <p:ph type="sldNum" sz="quarter" idx="16"/>
          </p:nvPr>
        </p:nvSpPr>
        <p:spPr>
          <a:xfrm>
            <a:off x="4679951" y="6215064"/>
            <a:ext cx="2844800" cy="3651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mtClean="0">
                <a:latin typeface="Calibri" pitchFamily="34" charset="0"/>
              </a:defRPr>
            </a:lvl1pPr>
          </a:lstStyle>
          <a:p>
            <a:pPr>
              <a:defRPr/>
            </a:pPr>
            <a:fld id="{579F71A1-B090-4713-8C48-022B21B1887B}" type="slidenum">
              <a:rPr lang="zh-CN" altLang="en-US"/>
              <a:pPr>
                <a:defRPr/>
              </a:pPr>
              <a:t>‹#›</a:t>
            </a:fld>
            <a:endParaRPr lang="zh-CN" altLang="en-US"/>
          </a:p>
        </p:txBody>
      </p:sp>
    </p:spTree>
    <p:extLst>
      <p:ext uri="{BB962C8B-B14F-4D97-AF65-F5344CB8AC3E}">
        <p14:creationId xmlns:p14="http://schemas.microsoft.com/office/powerpoint/2010/main" val="48365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20867715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2827717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436485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3732109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38805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25675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400203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9BF9F-56B3-4A72-A46E-E363832646BA}" type="datetimeFigureOut">
              <a:rPr lang="zh-CN" altLang="en-US" smtClean="0"/>
              <a:t>2019-5-28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213345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9BF9F-56B3-4A72-A46E-E363832646BA}" type="datetimeFigureOut">
              <a:rPr lang="zh-CN" altLang="en-US" smtClean="0"/>
              <a:t>2019-5-28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47753-3350-4799-8865-EDEED6257C19}" type="slidenum">
              <a:rPr lang="zh-CN" altLang="en-US" smtClean="0"/>
              <a:t>‹#›</a:t>
            </a:fld>
            <a:endParaRPr lang="zh-CN" altLang="en-US"/>
          </a:p>
        </p:txBody>
      </p:sp>
    </p:spTree>
    <p:extLst>
      <p:ext uri="{BB962C8B-B14F-4D97-AF65-F5344CB8AC3E}">
        <p14:creationId xmlns:p14="http://schemas.microsoft.com/office/powerpoint/2010/main" val="125110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901373" y="-7566905"/>
            <a:ext cx="13994746" cy="14424905"/>
            <a:chOff x="-901373" y="-7490705"/>
            <a:chExt cx="13994746" cy="14398984"/>
          </a:xfrm>
        </p:grpSpPr>
        <p:sp>
          <p:nvSpPr>
            <p:cNvPr id="13" name="矩形 12"/>
            <p:cNvSpPr/>
            <p:nvPr/>
          </p:nvSpPr>
          <p:spPr>
            <a:xfrm>
              <a:off x="0" y="50279"/>
              <a:ext cx="12192000" cy="6858000"/>
            </a:xfrm>
            <a:prstGeom prst="rect">
              <a:avLst/>
            </a:prstGeom>
            <a:solidFill>
              <a:srgbClr val="1B90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弦形 18"/>
            <p:cNvSpPr/>
            <p:nvPr/>
          </p:nvSpPr>
          <p:spPr>
            <a:xfrm rot="13350635">
              <a:off x="-901373" y="-7490705"/>
              <a:ext cx="13994746" cy="14310154"/>
            </a:xfrm>
            <a:prstGeom prst="chord">
              <a:avLst>
                <a:gd name="adj1" fmla="val 4600706"/>
                <a:gd name="adj2" fmla="val 188793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等腰三角形 11"/>
          <p:cNvSpPr/>
          <p:nvPr/>
        </p:nvSpPr>
        <p:spPr>
          <a:xfrm rot="18000000" flipH="1">
            <a:off x="8264078" y="2786034"/>
            <a:ext cx="443524" cy="38608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13541" flipH="1">
            <a:off x="4935523" y="1487367"/>
            <a:ext cx="443524" cy="386081"/>
          </a:xfrm>
          <a:prstGeom prst="triangle">
            <a:avLst/>
          </a:prstGeom>
          <a:solidFill>
            <a:srgbClr val="1B9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8000000" flipH="1">
            <a:off x="3034033" y="6243560"/>
            <a:ext cx="443524" cy="38608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813541" flipH="1">
            <a:off x="2248357" y="1045924"/>
            <a:ext cx="443524" cy="386081"/>
          </a:xfrm>
          <a:prstGeom prst="triangle">
            <a:avLst/>
          </a:prstGeom>
          <a:solidFill>
            <a:srgbClr val="FDC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18000000" flipH="1">
            <a:off x="3590151" y="5171429"/>
            <a:ext cx="443524" cy="386081"/>
          </a:xfrm>
          <a:prstGeom prst="triangle">
            <a:avLst/>
          </a:prstGeom>
          <a:solidFill>
            <a:srgbClr val="55C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8000000" flipH="1">
            <a:off x="1377982" y="2274936"/>
            <a:ext cx="443524" cy="38608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587017" y="2402665"/>
            <a:ext cx="7481852" cy="1323439"/>
          </a:xfrm>
          <a:prstGeom prst="rect">
            <a:avLst/>
          </a:prstGeom>
          <a:noFill/>
        </p:spPr>
        <p:txBody>
          <a:bodyPr wrap="square" rtlCol="0">
            <a:spAutoFit/>
          </a:bodyPr>
          <a:lstStyle/>
          <a:p>
            <a:pPr algn="ctr"/>
            <a:r>
              <a:rPr lang="zh-CN" altLang="zh-CN" sz="4000" dirty="0" smtClean="0">
                <a:latin typeface="微软雅黑" panose="020B0503020204020204" pitchFamily="34" charset="-122"/>
                <a:ea typeface="微软雅黑" panose="020B0503020204020204" pitchFamily="34" charset="-122"/>
              </a:rPr>
              <a:t>国家开发银行</a:t>
            </a:r>
            <a:endParaRPr lang="en-US" altLang="zh-CN" sz="4000" dirty="0" smtClean="0">
              <a:latin typeface="微软雅黑" panose="020B0503020204020204" pitchFamily="34" charset="-122"/>
              <a:ea typeface="微软雅黑" panose="020B0503020204020204" pitchFamily="34" charset="-122"/>
            </a:endParaRPr>
          </a:p>
          <a:p>
            <a:pPr algn="ctr"/>
            <a:r>
              <a:rPr lang="zh-CN" altLang="zh-CN" sz="4000" dirty="0" smtClean="0">
                <a:latin typeface="微软雅黑" panose="020B0503020204020204" pitchFamily="34" charset="-122"/>
                <a:ea typeface="微软雅黑" panose="020B0503020204020204" pitchFamily="34" charset="-122"/>
              </a:rPr>
              <a:t>生源地信用助学贷款申</a:t>
            </a:r>
            <a:r>
              <a:rPr lang="zh-CN" altLang="zh-CN" sz="4000" dirty="0">
                <a:latin typeface="微软雅黑" panose="020B0503020204020204" pitchFamily="34" charset="-122"/>
                <a:ea typeface="微软雅黑" panose="020B0503020204020204" pitchFamily="34" charset="-122"/>
              </a:rPr>
              <a:t>贷流程</a:t>
            </a:r>
            <a:endParaRPr lang="zh-CN" altLang="en-US" sz="4000"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1167951" y="2487306"/>
            <a:ext cx="1202722" cy="831130"/>
            <a:chOff x="1720243" y="1975504"/>
            <a:chExt cx="1202722" cy="831130"/>
          </a:xfrm>
        </p:grpSpPr>
        <p:sp>
          <p:nvSpPr>
            <p:cNvPr id="7" name="等腰三角形 6"/>
            <p:cNvSpPr/>
            <p:nvPr/>
          </p:nvSpPr>
          <p:spPr>
            <a:xfrm rot="19813541" flipH="1">
              <a:off x="2099842" y="1975504"/>
              <a:ext cx="443524" cy="386081"/>
            </a:xfrm>
            <a:prstGeom prst="triangle">
              <a:avLst/>
            </a:prstGeom>
            <a:solidFill>
              <a:srgbClr val="1B9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9813541" flipH="1">
              <a:off x="2099844" y="2420553"/>
              <a:ext cx="443524" cy="386081"/>
            </a:xfrm>
            <a:prstGeom prst="triangle">
              <a:avLst/>
            </a:prstGeom>
            <a:solidFill>
              <a:srgbClr val="93B7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9813541" flipH="1">
              <a:off x="2479441" y="2198028"/>
              <a:ext cx="443524" cy="386081"/>
            </a:xfrm>
            <a:prstGeom prst="triangle">
              <a:avLst/>
            </a:prstGeom>
            <a:solidFill>
              <a:srgbClr val="55C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19813541" flipH="1">
              <a:off x="1720243" y="2198028"/>
              <a:ext cx="443524" cy="386081"/>
            </a:xfrm>
            <a:prstGeom prst="triangle">
              <a:avLst/>
            </a:prstGeom>
            <a:solidFill>
              <a:srgbClr val="FDC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flipH="1">
            <a:off x="10018557" y="2500651"/>
            <a:ext cx="1202722" cy="831130"/>
            <a:chOff x="1720243" y="1975504"/>
            <a:chExt cx="1202722" cy="831130"/>
          </a:xfrm>
        </p:grpSpPr>
        <p:sp>
          <p:nvSpPr>
            <p:cNvPr id="28" name="等腰三角形 27"/>
            <p:cNvSpPr/>
            <p:nvPr/>
          </p:nvSpPr>
          <p:spPr>
            <a:xfrm rot="19813541" flipH="1">
              <a:off x="2099842" y="1975504"/>
              <a:ext cx="443524" cy="386081"/>
            </a:xfrm>
            <a:prstGeom prst="triangle">
              <a:avLst/>
            </a:prstGeom>
            <a:solidFill>
              <a:srgbClr val="1B90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9813541" flipH="1">
              <a:off x="2099844" y="2420553"/>
              <a:ext cx="443524" cy="386081"/>
            </a:xfrm>
            <a:prstGeom prst="triangle">
              <a:avLst/>
            </a:prstGeom>
            <a:solidFill>
              <a:srgbClr val="93B7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9813541" flipH="1">
              <a:off x="2479441" y="2198028"/>
              <a:ext cx="443524" cy="386081"/>
            </a:xfrm>
            <a:prstGeom prst="triangle">
              <a:avLst/>
            </a:prstGeom>
            <a:solidFill>
              <a:srgbClr val="55C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9813541" flipH="1">
              <a:off x="1720243" y="2198028"/>
              <a:ext cx="443524" cy="386081"/>
            </a:xfrm>
            <a:prstGeom prst="triangle">
              <a:avLst/>
            </a:prstGeom>
            <a:solidFill>
              <a:srgbClr val="FDC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等腰三角形 30"/>
          <p:cNvSpPr/>
          <p:nvPr/>
        </p:nvSpPr>
        <p:spPr>
          <a:xfrm rot="6300000" flipH="1">
            <a:off x="10683358" y="5144934"/>
            <a:ext cx="443524" cy="386081"/>
          </a:xfrm>
          <a:prstGeom prst="triangle">
            <a:avLst/>
          </a:prstGeom>
          <a:solidFill>
            <a:srgbClr val="55C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21257021" flipH="1">
            <a:off x="603906" y="5433506"/>
            <a:ext cx="443524" cy="38608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539679" flipH="1">
            <a:off x="1080103" y="5563024"/>
            <a:ext cx="443524" cy="386081"/>
          </a:xfrm>
          <a:prstGeom prst="triangle">
            <a:avLst/>
          </a:prstGeom>
          <a:solidFill>
            <a:srgbClr val="55C1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20540864" flipH="1">
            <a:off x="1849819" y="6281081"/>
            <a:ext cx="443524" cy="386081"/>
          </a:xfrm>
          <a:prstGeom prst="triangle">
            <a:avLst/>
          </a:prstGeom>
          <a:solidFill>
            <a:srgbClr val="FDC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20540864" flipH="1">
            <a:off x="9662455" y="6281081"/>
            <a:ext cx="443524" cy="38608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flipH="1">
            <a:off x="11331155" y="6167737"/>
            <a:ext cx="443524" cy="386081"/>
          </a:xfrm>
          <a:prstGeom prst="triangle">
            <a:avLst/>
          </a:prstGeom>
          <a:solidFill>
            <a:srgbClr val="FDC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Picture 8"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4800" y="452438"/>
            <a:ext cx="23209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5453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819150"/>
            <a:ext cx="10193338" cy="628650"/>
          </a:xfrm>
        </p:spPr>
        <p:txBody>
          <a:bodyPr vert="horz" wrap="square" lIns="91440" tIns="45720" rIns="91440" bIns="45720" numCol="1" anchor="t" anchorCtr="0" compatLnSpc="1">
            <a:normAutofit lnSpcReduction="10000"/>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8.</a:t>
            </a:r>
            <a:r>
              <a:rPr lang="zh-CN" altLang="en-US" sz="2400" dirty="0" smtClean="0">
                <a:latin typeface="微软雅黑" pitchFamily="34" charset="-122"/>
                <a:ea typeface="微软雅黑" pitchFamily="34" charset="-122"/>
              </a:rPr>
              <a:t>勾选“我已认真阅读”，并点击“同意，下一步”。</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10</a:t>
            </a:fld>
            <a:endParaRPr lang="en-US" altLang="zh-CN" sz="1400" b="0" dirty="0">
              <a:latin typeface="Times New Roman" panose="02020603050405020304" pitchFamily="18" charset="0"/>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25" t="12613" r="12641" b="8973"/>
          <a:stretch/>
        </p:blipFill>
        <p:spPr bwMode="auto">
          <a:xfrm>
            <a:off x="2880" y="1538748"/>
            <a:ext cx="12189120" cy="5220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8533248" y="5949336"/>
            <a:ext cx="2104896"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8"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39945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内容占位符 2"/>
          <p:cNvSpPr>
            <a:spLocks noGrp="1"/>
          </p:cNvSpPr>
          <p:nvPr>
            <p:ph idx="4294967295"/>
          </p:nvPr>
        </p:nvSpPr>
        <p:spPr>
          <a:xfrm>
            <a:off x="0" y="819150"/>
            <a:ext cx="10082213" cy="539750"/>
          </a:xfrm>
          <a:ln/>
        </p:spPr>
        <p:txBody>
          <a:bodyPr vert="horz" wrap="square" lIns="91440" tIns="45720" rIns="91440" bIns="45720" anchor="t"/>
          <a:lstStyle/>
          <a:p>
            <a:pPr marL="0" indent="0">
              <a:buNone/>
            </a:pPr>
            <a:r>
              <a:rPr lang="en-US" altLang="zh-CN" sz="2400" dirty="0" smtClean="0">
                <a:solidFill>
                  <a:schemeClr val="tx1"/>
                </a:solidFill>
                <a:latin typeface="微软雅黑" pitchFamily="34" charset="-122"/>
                <a:ea typeface="微软雅黑" pitchFamily="34" charset="-122"/>
              </a:rPr>
              <a:t>9.</a:t>
            </a:r>
            <a:r>
              <a:rPr lang="zh-CN" altLang="en-US" sz="2400" dirty="0" smtClean="0">
                <a:solidFill>
                  <a:schemeClr val="tx1"/>
                </a:solidFill>
                <a:latin typeface="微软雅黑" pitchFamily="34" charset="-122"/>
                <a:ea typeface="微软雅黑" pitchFamily="34" charset="-122"/>
              </a:rPr>
              <a:t>填写贷款金额、贷款年限及申请原因，点击“下一步”。</a:t>
            </a:r>
            <a:endParaRPr lang="zh-CN" altLang="en-US" sz="2400" dirty="0">
              <a:solidFill>
                <a:schemeClr val="tx1"/>
              </a:solidFill>
              <a:latin typeface="微软雅黑" pitchFamily="34" charset="-122"/>
              <a:ea typeface="微软雅黑" pitchFamily="34" charset="-122"/>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11</a:t>
            </a:fld>
            <a:endParaRPr lang="en-US" altLang="zh-CN" sz="1400" b="0" dirty="0">
              <a:latin typeface="Times New Roman" panose="02020603050405020304" pitchFamily="18" charset="0"/>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65" t="13157" r="9908" b="7158"/>
          <a:stretch/>
        </p:blipFill>
        <p:spPr bwMode="auto">
          <a:xfrm>
            <a:off x="2880" y="1358724"/>
            <a:ext cx="12189120" cy="5499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5652864" y="6300840"/>
            <a:ext cx="1772544"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6" name="TextBox 5"/>
          <p:cNvSpPr txBox="1"/>
          <p:nvPr/>
        </p:nvSpPr>
        <p:spPr>
          <a:xfrm>
            <a:off x="1332288" y="3158964"/>
            <a:ext cx="1772544" cy="1200329"/>
          </a:xfrm>
          <a:prstGeom prst="rect">
            <a:avLst/>
          </a:prstGeom>
          <a:noFill/>
          <a:ln w="31750">
            <a:solidFill>
              <a:srgbClr val="FF0000"/>
            </a:solidFill>
          </a:ln>
        </p:spPr>
        <p:txBody>
          <a:bodyPr wrap="square" rtlCol="0">
            <a:spAutoFit/>
          </a:bodyPr>
          <a:lstStyle/>
          <a:p>
            <a:r>
              <a:rPr lang="zh-CN" altLang="en-US" b="1" dirty="0" smtClean="0">
                <a:solidFill>
                  <a:schemeClr val="bg1"/>
                </a:solidFill>
              </a:rPr>
              <a:t>一般为学费和住宿费之和，建议按上限申贷   </a:t>
            </a:r>
            <a:endParaRPr lang="zh-CN" altLang="en-US" b="1" dirty="0">
              <a:solidFill>
                <a:schemeClr val="bg1"/>
              </a:solidFill>
            </a:endParaRPr>
          </a:p>
        </p:txBody>
      </p:sp>
      <p:sp>
        <p:nvSpPr>
          <p:cNvPr id="7" name="TextBox 6"/>
          <p:cNvSpPr txBox="1"/>
          <p:nvPr/>
        </p:nvSpPr>
        <p:spPr>
          <a:xfrm>
            <a:off x="10084224" y="3158964"/>
            <a:ext cx="1550976" cy="1200329"/>
          </a:xfrm>
          <a:prstGeom prst="rect">
            <a:avLst/>
          </a:prstGeom>
          <a:noFill/>
          <a:ln w="31750">
            <a:solidFill>
              <a:srgbClr val="FF6699"/>
            </a:solidFill>
          </a:ln>
        </p:spPr>
        <p:txBody>
          <a:bodyPr wrap="square" rtlCol="0">
            <a:spAutoFit/>
          </a:bodyPr>
          <a:lstStyle/>
          <a:p>
            <a:r>
              <a:rPr lang="zh-CN" altLang="en-US" b="1" dirty="0" smtClean="0">
                <a:solidFill>
                  <a:schemeClr val="bg1"/>
                </a:solidFill>
              </a:rPr>
              <a:t>学制加</a:t>
            </a:r>
            <a:r>
              <a:rPr lang="en-US" altLang="zh-CN" b="1" dirty="0" smtClean="0">
                <a:solidFill>
                  <a:schemeClr val="bg1"/>
                </a:solidFill>
              </a:rPr>
              <a:t>13</a:t>
            </a:r>
            <a:r>
              <a:rPr lang="zh-CN" altLang="en-US" b="1" dirty="0" smtClean="0">
                <a:solidFill>
                  <a:schemeClr val="bg1"/>
                </a:solidFill>
              </a:rPr>
              <a:t>年，不超过</a:t>
            </a:r>
            <a:r>
              <a:rPr lang="en-US" altLang="zh-CN" b="1" dirty="0" smtClean="0">
                <a:solidFill>
                  <a:schemeClr val="bg1"/>
                </a:solidFill>
              </a:rPr>
              <a:t>20</a:t>
            </a:r>
            <a:r>
              <a:rPr lang="zh-CN" altLang="en-US" b="1" dirty="0" smtClean="0">
                <a:solidFill>
                  <a:schemeClr val="bg1"/>
                </a:solidFill>
              </a:rPr>
              <a:t>年，不低于</a:t>
            </a:r>
            <a:r>
              <a:rPr lang="en-US" altLang="zh-CN" b="1" dirty="0" smtClean="0">
                <a:solidFill>
                  <a:schemeClr val="bg1"/>
                </a:solidFill>
              </a:rPr>
              <a:t>6</a:t>
            </a:r>
            <a:r>
              <a:rPr lang="zh-CN" altLang="en-US" b="1" dirty="0" smtClean="0">
                <a:solidFill>
                  <a:schemeClr val="bg1"/>
                </a:solidFill>
              </a:rPr>
              <a:t>年</a:t>
            </a:r>
            <a:endParaRPr lang="zh-CN" altLang="en-US" b="1" dirty="0">
              <a:solidFill>
                <a:schemeClr val="bg1"/>
              </a:solidFill>
            </a:endParaRPr>
          </a:p>
        </p:txBody>
      </p:sp>
      <p:cxnSp>
        <p:nvCxnSpPr>
          <p:cNvPr id="10" name="直接箭头连接符 9"/>
          <p:cNvCxnSpPr/>
          <p:nvPr/>
        </p:nvCxnSpPr>
        <p:spPr bwMode="auto">
          <a:xfrm flipH="1">
            <a:off x="3104832" y="3609024"/>
            <a:ext cx="997056" cy="0"/>
          </a:xfrm>
          <a:prstGeom prst="straightConnector1">
            <a:avLst/>
          </a:prstGeom>
          <a:noFill/>
          <a:ln w="31750">
            <a:solidFill>
              <a:srgbClr val="FF0000"/>
            </a:solidFill>
            <a:tailEnd type="arrow"/>
          </a:ln>
        </p:spPr>
      </p:cxnSp>
      <p:cxnSp>
        <p:nvCxnSpPr>
          <p:cNvPr id="12" name="直接箭头连接符 11"/>
          <p:cNvCxnSpPr/>
          <p:nvPr/>
        </p:nvCxnSpPr>
        <p:spPr bwMode="auto">
          <a:xfrm>
            <a:off x="9530304" y="3609024"/>
            <a:ext cx="553920" cy="0"/>
          </a:xfrm>
          <a:prstGeom prst="straightConnector1">
            <a:avLst/>
          </a:prstGeom>
          <a:noFill/>
          <a:ln w="31750">
            <a:solidFill>
              <a:srgbClr val="FF6699"/>
            </a:solidFill>
            <a:tailEnd type="arrow"/>
          </a:ln>
        </p:spPr>
      </p:cxnSp>
      <p:sp>
        <p:nvSpPr>
          <p:cNvPr id="11"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581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728663"/>
            <a:ext cx="11713029" cy="1169987"/>
          </a:xfrm>
        </p:spPr>
        <p:txBody>
          <a:bodyPr vert="horz" wrap="square" lIns="91440" tIns="45720" rIns="91440" bIns="45720" numCol="1" anchor="t" anchorCtr="0" compatLnSpc="1">
            <a:normAutofit lnSpcReduction="10000"/>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10.</a:t>
            </a:r>
            <a:r>
              <a:rPr lang="zh-CN" altLang="en-US" sz="2400" dirty="0" smtClean="0">
                <a:latin typeface="微软雅黑" pitchFamily="34" charset="-122"/>
                <a:ea typeface="微软雅黑" pitchFamily="34" charset="-122"/>
              </a:rPr>
              <a:t>填写共同借款人信息，点击“下一步”</a:t>
            </a:r>
            <a:r>
              <a:rPr kumimoji="0" lang="zh-CN" altLang="en-US" sz="2400" b="1" i="0" u="none" strike="noStrike" kern="0" cap="none" spc="0" normalizeH="0" baseline="0" noProof="0" dirty="0" smtClean="0">
                <a:ln>
                  <a:noFill/>
                </a:ln>
                <a:effectLst/>
                <a:uLnTx/>
                <a:uFillTx/>
                <a:latin typeface="微软雅黑" pitchFamily="34" charset="-122"/>
                <a:ea typeface="微软雅黑" pitchFamily="34" charset="-122"/>
              </a:rPr>
              <a:t>。注意</a:t>
            </a:r>
            <a:r>
              <a:rPr lang="zh-CN" altLang="en-US" sz="2400" dirty="0" smtClean="0">
                <a:latin typeface="微软雅黑" pitchFamily="34" charset="-122"/>
                <a:ea typeface="微软雅黑" pitchFamily="34" charset="-122"/>
              </a:rPr>
              <a:t>：共同借款人和学生的户籍必须一致，共同借款人非监护人的，其年龄应小于</a:t>
            </a:r>
            <a:r>
              <a:rPr lang="en-US" altLang="zh-CN" sz="2400" dirty="0" smtClean="0">
                <a:latin typeface="微软雅黑" pitchFamily="34" charset="-122"/>
                <a:ea typeface="微软雅黑" pitchFamily="34" charset="-122"/>
              </a:rPr>
              <a:t>60</a:t>
            </a:r>
            <a:r>
              <a:rPr lang="zh-CN" altLang="en-US" sz="2400" dirty="0" smtClean="0">
                <a:latin typeface="微软雅黑" pitchFamily="34" charset="-122"/>
                <a:ea typeface="微软雅黑" pitchFamily="34" charset="-122"/>
              </a:rPr>
              <a:t>岁。</a:t>
            </a:r>
            <a:endParaRPr kumimoji="0" lang="en-US" altLang="zh-CN" sz="2400" b="1" i="0" u="none" strike="noStrike" kern="0" cap="none" spc="0" normalizeH="0" baseline="0" noProof="0" dirty="0" smtClean="0">
              <a:ln>
                <a:noFill/>
              </a:ln>
              <a:effectLst/>
              <a:uLnTx/>
              <a:uFillTx/>
              <a:latin typeface="微软雅黑" pitchFamily="34" charset="-122"/>
              <a:ea typeface="微软雅黑" pitchFamily="34" charset="-122"/>
            </a:endParaRPr>
          </a:p>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endParaRPr kumimoji="0" lang="en-US" altLang="zh-CN" sz="2800" b="1" i="0" u="none" strike="noStrike" kern="0" cap="none" spc="0" normalizeH="0" baseline="0" noProof="0" dirty="0">
              <a:ln>
                <a:noFill/>
              </a:ln>
              <a:effectLst/>
              <a:uLnTx/>
              <a:uFillTx/>
              <a:latin typeface="+mn-lt"/>
              <a:ea typeface="+mn-ea"/>
              <a:cs typeface="+mn-cs"/>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12</a:t>
            </a:fld>
            <a:endParaRPr lang="en-US" altLang="zh-CN" sz="1400" b="0" dirty="0">
              <a:latin typeface="Times New Roman" panose="02020603050405020304" pitchFamily="18" charset="0"/>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74" t="13694" r="14104" b="6550"/>
          <a:stretch/>
        </p:blipFill>
        <p:spPr bwMode="auto">
          <a:xfrm>
            <a:off x="-51215" y="1898796"/>
            <a:ext cx="12243215" cy="4959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6871488" y="6309384"/>
            <a:ext cx="1440192"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cxnSp>
        <p:nvCxnSpPr>
          <p:cNvPr id="10" name="直接连接符 9"/>
          <p:cNvCxnSpPr/>
          <p:nvPr/>
        </p:nvCxnSpPr>
        <p:spPr bwMode="auto">
          <a:xfrm flipV="1">
            <a:off x="7093056" y="5139228"/>
            <a:ext cx="997056" cy="180024"/>
          </a:xfrm>
          <a:prstGeom prst="line">
            <a:avLst/>
          </a:prstGeom>
          <a:noFill/>
          <a:ln w="31750">
            <a:solidFill>
              <a:srgbClr val="FF0000"/>
            </a:solidFill>
          </a:ln>
        </p:spPr>
      </p:cxnSp>
      <p:sp>
        <p:nvSpPr>
          <p:cNvPr id="12" name="TextBox 11"/>
          <p:cNvSpPr txBox="1"/>
          <p:nvPr/>
        </p:nvSpPr>
        <p:spPr>
          <a:xfrm>
            <a:off x="7979328" y="4779180"/>
            <a:ext cx="2215680" cy="369332"/>
          </a:xfrm>
          <a:prstGeom prst="rect">
            <a:avLst/>
          </a:prstGeom>
          <a:noFill/>
        </p:spPr>
        <p:txBody>
          <a:bodyPr wrap="square" rtlCol="0">
            <a:spAutoFit/>
          </a:bodyPr>
          <a:lstStyle/>
          <a:p>
            <a:r>
              <a:rPr lang="zh-CN" altLang="en-US" b="1" dirty="0" smtClean="0"/>
              <a:t>学生无需上传</a:t>
            </a:r>
            <a:endParaRPr lang="zh-CN" altLang="en-US" b="1" dirty="0"/>
          </a:p>
        </p:txBody>
      </p:sp>
      <p:sp>
        <p:nvSpPr>
          <p:cNvPr id="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04330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 y="728663"/>
            <a:ext cx="11756571" cy="1079500"/>
          </a:xfrm>
        </p:spPr>
        <p:txBody>
          <a:bodyPr vert="horz" wrap="square" lIns="91440" tIns="45720" rIns="91440" bIns="45720" numCol="1" anchor="t" anchorCtr="0" compatLnSpc="1">
            <a:noAutofit/>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11.</a:t>
            </a:r>
            <a:r>
              <a:rPr lang="zh-CN" altLang="en-US" sz="2400" dirty="0">
                <a:latin typeface="微软雅黑" pitchFamily="34" charset="-122"/>
                <a:ea typeface="微软雅黑" pitchFamily="34" charset="-122"/>
              </a:rPr>
              <a:t>确</a:t>
            </a:r>
            <a:r>
              <a:rPr lang="zh-CN" altLang="en-US" sz="2400" dirty="0" smtClean="0">
                <a:latin typeface="微软雅黑" pitchFamily="34" charset="-122"/>
                <a:ea typeface="微软雅黑" pitchFamily="34" charset="-122"/>
              </a:rPr>
              <a:t>认信息，确认无误的点击“申请贷款”，发现录入有误的，点击“上一步”进行修改</a:t>
            </a:r>
            <a:r>
              <a:rPr kumimoji="0" lang="zh-CN" altLang="en-US" sz="2400" b="1" i="0" u="none" strike="noStrike" kern="0" cap="none" spc="0" normalizeH="0" baseline="0" noProof="0" dirty="0" smtClean="0">
                <a:ln>
                  <a:noFill/>
                </a:ln>
                <a:effectLst/>
                <a:uLnTx/>
                <a:uFillTx/>
                <a:latin typeface="微软雅黑" pitchFamily="34" charset="-122"/>
                <a:ea typeface="微软雅黑" pitchFamily="34" charset="-122"/>
              </a:rPr>
              <a:t>。</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13</a:t>
            </a:fld>
            <a:endParaRPr lang="en-US" altLang="zh-CN" sz="1400" b="0" dirty="0">
              <a:latin typeface="Times New Roman" panose="02020603050405020304" pitchFamily="18" charset="0"/>
            </a:endParaRPr>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980" r="12836" b="6384"/>
          <a:stretch/>
        </p:blipFill>
        <p:spPr bwMode="auto">
          <a:xfrm>
            <a:off x="2880" y="1898796"/>
            <a:ext cx="12144674" cy="4959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6760704" y="6399396"/>
            <a:ext cx="1550976"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7"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11711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584206" y="728664"/>
            <a:ext cx="11303000" cy="722766"/>
          </a:xfrm>
        </p:spPr>
        <p:txBody>
          <a:bodyPr vert="horz" wrap="square" lIns="91440" tIns="45720" rIns="91440" bIns="45720" numCol="1" anchor="t" anchorCtr="0" compatLnSpc="1"/>
          <a:lstStyle/>
          <a:p>
            <a:pPr marL="0" lvl="0" indent="0">
              <a:lnSpc>
                <a:spcPct val="150000"/>
              </a:lnSpc>
              <a:buNone/>
              <a:defRPr/>
            </a:pPr>
            <a:r>
              <a:rPr lang="en-US" altLang="zh-CN" sz="2400" dirty="0" smtClean="0">
                <a:latin typeface="微软雅黑" pitchFamily="34" charset="-122"/>
                <a:ea typeface="微软雅黑" pitchFamily="34" charset="-122"/>
              </a:rPr>
              <a:t>12.</a:t>
            </a:r>
            <a:r>
              <a:rPr lang="zh-CN" altLang="en-US" sz="2400" dirty="0" smtClean="0">
                <a:latin typeface="微软雅黑" pitchFamily="34" charset="-122"/>
                <a:ea typeface="微软雅黑" pitchFamily="34" charset="-122"/>
              </a:rPr>
              <a:t>系统会提示“贷款申请提交成功”，点击“导出申请表”，学生在申请表上签字。</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605" r="11559" b="5777"/>
          <a:stretch/>
        </p:blipFill>
        <p:spPr bwMode="auto">
          <a:xfrm>
            <a:off x="0" y="1367737"/>
            <a:ext cx="12192000" cy="4931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7093056" y="4869192"/>
            <a:ext cx="1218624"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7"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1499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819150"/>
            <a:ext cx="9859963" cy="630238"/>
          </a:xfrm>
        </p:spPr>
        <p:txBody>
          <a:bodyPr vert="horz" wrap="square" lIns="91440" tIns="45720" rIns="91440" bIns="45720" numCol="1" anchor="t" anchorCtr="0" compatLnSpc="1">
            <a:normAutofit lnSpcReduction="10000"/>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kumimoji="0" lang="zh-CN" altLang="en-US" sz="2400" b="1" i="0" u="none" strike="noStrike" kern="0" cap="none" spc="0" normalizeH="0" baseline="0" noProof="0" dirty="0" smtClean="0">
                <a:ln>
                  <a:noFill/>
                </a:ln>
                <a:solidFill>
                  <a:schemeClr val="accent4"/>
                </a:solidFill>
                <a:effectLst/>
                <a:uLnTx/>
                <a:uFillTx/>
                <a:latin typeface="+mn-lt"/>
                <a:ea typeface="+mn-ea"/>
                <a:cs typeface="+mn-cs"/>
              </a:rPr>
              <a:t>申请表格式如下：</a:t>
            </a:r>
            <a:endParaRPr kumimoji="0" lang="en-US" altLang="zh-CN" sz="2400" b="1" i="0" u="none" strike="noStrike" kern="0" cap="none" spc="0" normalizeH="0" baseline="0" noProof="0" dirty="0">
              <a:ln>
                <a:noFill/>
              </a:ln>
              <a:solidFill>
                <a:schemeClr val="accent4"/>
              </a:solidFill>
              <a:effectLst/>
              <a:uLnTx/>
              <a:uFillTx/>
              <a:latin typeface="+mn-lt"/>
              <a:ea typeface="+mn-ea"/>
              <a:cs typeface="+mn-cs"/>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15</a:t>
            </a:fld>
            <a:endParaRPr lang="en-US" altLang="zh-CN" sz="1400" b="0" dirty="0">
              <a:latin typeface="Times New Roman" panose="02020603050405020304" pitchFamily="18" charset="0"/>
            </a:endParaRPr>
          </a:p>
        </p:txBody>
      </p:sp>
      <p:pic>
        <p:nvPicPr>
          <p:cNvPr id="9217"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22138" t="25691" r="25007"/>
          <a:stretch/>
        </p:blipFill>
        <p:spPr bwMode="auto">
          <a:xfrm>
            <a:off x="446016" y="1448736"/>
            <a:ext cx="11410752" cy="515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椭圆 5"/>
          <p:cNvSpPr/>
          <p:nvPr/>
        </p:nvSpPr>
        <p:spPr bwMode="auto">
          <a:xfrm>
            <a:off x="5320512" y="6039348"/>
            <a:ext cx="1883328"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77719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58056" y="728663"/>
            <a:ext cx="11901715" cy="1279524"/>
          </a:xfrm>
        </p:spPr>
        <p:txBody>
          <a:bodyPr vert="horz" wrap="square" lIns="91440" tIns="45720" rIns="91440" bIns="45720" numCol="1" anchor="t" anchorCtr="0" compatLnSpc="1">
            <a:noAutofit/>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13.</a:t>
            </a:r>
            <a:r>
              <a:rPr lang="zh-CN" altLang="en-US" sz="2400" dirty="0" smtClean="0">
                <a:latin typeface="微软雅黑" pitchFamily="34" charset="-122"/>
                <a:ea typeface="微软雅黑" pitchFamily="34" charset="-122"/>
              </a:rPr>
              <a:t>县资助中心选择错误的修改，由学生登录在线服务系统，点击“资料修改”，选择正确县资助中心后点击“提交”。</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0"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p:nvPr/>
        </p:nvPicPr>
        <p:blipFill>
          <a:blip r:embed="rId2"/>
          <a:stretch>
            <a:fillRect/>
          </a:stretch>
        </p:blipFill>
        <p:spPr>
          <a:xfrm>
            <a:off x="632693" y="1886857"/>
            <a:ext cx="11181936" cy="4397829"/>
          </a:xfrm>
          <a:prstGeom prst="rect">
            <a:avLst/>
          </a:prstGeom>
        </p:spPr>
      </p:pic>
      <p:sp>
        <p:nvSpPr>
          <p:cNvPr id="2" name="椭圆 1"/>
          <p:cNvSpPr/>
          <p:nvPr/>
        </p:nvSpPr>
        <p:spPr>
          <a:xfrm>
            <a:off x="914400" y="3468914"/>
            <a:ext cx="1262743" cy="39188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箭头连接符 10"/>
          <p:cNvCxnSpPr/>
          <p:nvPr/>
        </p:nvCxnSpPr>
        <p:spPr>
          <a:xfrm flipV="1">
            <a:off x="10363200" y="4789714"/>
            <a:ext cx="246743" cy="3628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09943" y="4426857"/>
            <a:ext cx="1306286" cy="646331"/>
          </a:xfrm>
          <a:prstGeom prst="rect">
            <a:avLst/>
          </a:prstGeom>
          <a:noFill/>
        </p:spPr>
        <p:txBody>
          <a:bodyPr wrap="square" rtlCol="0">
            <a:spAutoFit/>
          </a:bodyPr>
          <a:lstStyle/>
          <a:p>
            <a:r>
              <a:rPr lang="zh-CN" altLang="en-US" b="1" dirty="0" smtClean="0"/>
              <a:t>选择正确的县中心</a:t>
            </a:r>
            <a:endParaRPr lang="zh-CN" altLang="en-US" b="1" dirty="0"/>
          </a:p>
        </p:txBody>
      </p:sp>
    </p:spTree>
    <p:extLst>
      <p:ext uri="{BB962C8B-B14F-4D97-AF65-F5344CB8AC3E}">
        <p14:creationId xmlns:p14="http://schemas.microsoft.com/office/powerpoint/2010/main" val="17761983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507985" y="1025948"/>
            <a:ext cx="11077575" cy="4373367"/>
          </a:xfrm>
        </p:spPr>
        <p:txBody>
          <a:bodyPr vert="horz" wrap="square" lIns="91440" tIns="45720" rIns="91440" bIns="45720" numCol="1" anchor="t" anchorCtr="0" compatLnSpc="1">
            <a:noAutofit/>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线上申请贷款后，学生和共同借款人到入学前户籍所在县教育局学生资助中心签订合同；</a:t>
            </a:r>
            <a:endParaRPr lang="en-US" altLang="zh-CN" dirty="0" smtClean="0">
              <a:latin typeface="微软雅黑" pitchFamily="34" charset="-122"/>
              <a:ea typeface="微软雅黑" pitchFamily="34" charset="-122"/>
            </a:endParaRPr>
          </a:p>
          <a:p>
            <a:pPr marL="0" lvl="0" indent="0" eaLnBrk="0" fontAlgn="base" hangingPunct="0">
              <a:lnSpc>
                <a:spcPct val="150000"/>
              </a:lnSpc>
              <a:spcBef>
                <a:spcPct val="20000"/>
              </a:spcBef>
              <a:spcAft>
                <a:spcPct val="0"/>
              </a:spcAft>
              <a:buNone/>
              <a:defRPr/>
            </a:pPr>
            <a:r>
              <a:rPr kumimoji="0" lang="en-US" altLang="zh-CN" i="0" u="none" strike="noStrike" kern="0" cap="none" spc="0" normalizeH="0" baseline="0" noProof="0" dirty="0" smtClean="0">
                <a:ln>
                  <a:noFill/>
                </a:ln>
                <a:effectLst/>
                <a:uLnTx/>
                <a:uFillTx/>
                <a:latin typeface="微软雅黑" pitchFamily="34" charset="-122"/>
                <a:ea typeface="微软雅黑" pitchFamily="34" charset="-122"/>
              </a:rPr>
              <a:t>2.</a:t>
            </a:r>
            <a:r>
              <a:rPr lang="zh-CN" altLang="en-US" kern="0" dirty="0">
                <a:latin typeface="微软雅黑" pitchFamily="34" charset="-122"/>
                <a:ea typeface="微软雅黑" pitchFamily="34" charset="-122"/>
              </a:rPr>
              <a:t>开行贷款发放时间：各省时间不太一样，基本集中在每年</a:t>
            </a:r>
            <a:r>
              <a:rPr lang="en-US" altLang="zh-CN" kern="0" dirty="0">
                <a:latin typeface="微软雅黑" pitchFamily="34" charset="-122"/>
                <a:ea typeface="微软雅黑" pitchFamily="34" charset="-122"/>
              </a:rPr>
              <a:t>11</a:t>
            </a:r>
            <a:r>
              <a:rPr lang="zh-CN" altLang="en-US" kern="0" dirty="0">
                <a:latin typeface="微软雅黑" pitchFamily="34" charset="-122"/>
                <a:ea typeface="微软雅黑" pitchFamily="34" charset="-122"/>
              </a:rPr>
              <a:t>月中上</a:t>
            </a:r>
            <a:r>
              <a:rPr lang="zh-CN" altLang="en-US" kern="0" dirty="0" smtClean="0">
                <a:latin typeface="微软雅黑" pitchFamily="34" charset="-122"/>
                <a:ea typeface="微软雅黑" pitchFamily="34" charset="-122"/>
              </a:rPr>
              <a:t>旬；</a:t>
            </a:r>
            <a:endParaRPr kumimoji="0" lang="en-US" altLang="zh-CN" i="0" u="none" strike="noStrike" kern="0" cap="none" spc="0" normalizeH="0" baseline="0" noProof="0" dirty="0">
              <a:ln>
                <a:noFill/>
              </a:ln>
              <a:effectLst/>
              <a:uLnTx/>
              <a:uFillTx/>
              <a:latin typeface="微软雅黑" pitchFamily="34" charset="-122"/>
              <a:ea typeface="微软雅黑" pitchFamily="34" charset="-122"/>
            </a:endParaRPr>
          </a:p>
        </p:txBody>
      </p:sp>
      <p:sp>
        <p:nvSpPr>
          <p:cNvPr id="19461" name="矩形 10"/>
          <p:cNvSpPr/>
          <p:nvPr/>
        </p:nvSpPr>
        <p:spPr>
          <a:xfrm>
            <a:off x="9640278" y="3879850"/>
            <a:ext cx="2106246" cy="369332"/>
          </a:xfrm>
          <a:prstGeom prst="rect">
            <a:avLst/>
          </a:prstGeom>
          <a:noFill/>
          <a:ln w="25400">
            <a:noFill/>
          </a:ln>
        </p:spPr>
        <p:txBody>
          <a:bodyPr>
            <a:spAutoFit/>
          </a:bodyPr>
          <a:lstStyle/>
          <a:p>
            <a:endParaRPr lang="zh-CN" altLang="en-US" dirty="0">
              <a:latin typeface="楷体_GB2312" pitchFamily="49" charset="-122"/>
              <a:ea typeface="楷体_GB2312" pitchFamily="49" charset="-122"/>
            </a:endParaRPr>
          </a:p>
        </p:txBody>
      </p:sp>
      <p:sp>
        <p:nvSpPr>
          <p:cNvPr id="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04437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728663"/>
            <a:ext cx="11077575" cy="107950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smtClean="0">
                <a:latin typeface="微软雅黑" pitchFamily="34" charset="-122"/>
                <a:ea typeface="微软雅黑" pitchFamily="34" charset="-122"/>
              </a:rPr>
              <a:t>14.</a:t>
            </a:r>
            <a:r>
              <a:rPr lang="zh-CN" altLang="en-US" sz="2400" dirty="0" smtClean="0">
                <a:latin typeface="微软雅黑" pitchFamily="34" charset="-122"/>
                <a:ea typeface="微软雅黑" pitchFamily="34" charset="-122"/>
              </a:rPr>
              <a:t>点击“确定”后，就完成了本次贷款申请，</a:t>
            </a:r>
            <a:r>
              <a:rPr kumimoji="0" lang="zh-CN" altLang="en-US" sz="2400" b="1" i="0" u="none" strike="noStrike" kern="0" cap="none" spc="0" normalizeH="0" baseline="0" noProof="0" dirty="0" smtClean="0">
                <a:ln>
                  <a:noFill/>
                </a:ln>
                <a:effectLst/>
                <a:uLnTx/>
                <a:uFillTx/>
                <a:latin typeface="微软雅黑" pitchFamily="34" charset="-122"/>
                <a:ea typeface="微软雅黑" pitchFamily="34" charset="-122"/>
              </a:rPr>
              <a:t>在系统首页可看到申请流程。</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18</a:t>
            </a:fld>
            <a:endParaRPr lang="en-US" altLang="zh-CN" sz="1400" b="0" dirty="0">
              <a:latin typeface="Times New Roman" panose="02020603050405020304" pitchFamily="18" charset="0"/>
            </a:endParaRPr>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49" t="13093" r="12039" b="11999"/>
          <a:stretch/>
        </p:blipFill>
        <p:spPr bwMode="auto">
          <a:xfrm>
            <a:off x="-2880" y="1898796"/>
            <a:ext cx="12192000" cy="4959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直接箭头连接符 4"/>
          <p:cNvCxnSpPr/>
          <p:nvPr/>
        </p:nvCxnSpPr>
        <p:spPr bwMode="auto">
          <a:xfrm>
            <a:off x="2994048" y="4959204"/>
            <a:ext cx="775488" cy="0"/>
          </a:xfrm>
          <a:prstGeom prst="straightConnector1">
            <a:avLst/>
          </a:prstGeom>
          <a:noFill/>
          <a:ln w="31750">
            <a:solidFill>
              <a:srgbClr val="FF0000"/>
            </a:solidFill>
            <a:tailEnd type="arrow"/>
          </a:ln>
        </p:spPr>
      </p:cxnSp>
      <p:sp>
        <p:nvSpPr>
          <p:cNvPr id="6" name="TextBox 5"/>
          <p:cNvSpPr txBox="1"/>
          <p:nvPr/>
        </p:nvSpPr>
        <p:spPr>
          <a:xfrm>
            <a:off x="556800" y="4739118"/>
            <a:ext cx="2437248" cy="369332"/>
          </a:xfrm>
          <a:prstGeom prst="rect">
            <a:avLst/>
          </a:prstGeom>
          <a:noFill/>
          <a:ln w="31750">
            <a:solidFill>
              <a:srgbClr val="FF0000"/>
            </a:solidFill>
          </a:ln>
        </p:spPr>
        <p:txBody>
          <a:bodyPr wrap="square" rtlCol="0">
            <a:spAutoFit/>
          </a:bodyPr>
          <a:lstStyle/>
          <a:p>
            <a:r>
              <a:rPr lang="zh-CN" altLang="en-US" dirty="0" smtClean="0"/>
              <a:t>贷款申请流程</a:t>
            </a:r>
            <a:endParaRPr lang="zh-CN" altLang="en-US" dirty="0"/>
          </a:p>
        </p:txBody>
      </p:sp>
      <p:sp>
        <p:nvSpPr>
          <p:cNvPr id="7" name="矩形 6"/>
          <p:cNvSpPr/>
          <p:nvPr/>
        </p:nvSpPr>
        <p:spPr bwMode="auto">
          <a:xfrm>
            <a:off x="3769536" y="3969072"/>
            <a:ext cx="8308800" cy="1631216"/>
          </a:xfrm>
          <a:prstGeom prst="rect">
            <a:avLst/>
          </a:prstGeom>
          <a:noFill/>
          <a:ln w="31750">
            <a:solidFill>
              <a:srgbClr val="FF6699"/>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宋体" panose="02010600030101010101" pitchFamily="2" charset="-122"/>
            </a:endParaRPr>
          </a:p>
          <a:p>
            <a:pPr marL="0" marR="0" indent="0" algn="ctr" defTabSz="914400" rtl="0" eaLnBrk="1" fontAlgn="base" latinLnBrk="0" hangingPunct="1">
              <a:lnSpc>
                <a:spcPct val="100000"/>
              </a:lnSpc>
              <a:spcBef>
                <a:spcPct val="0"/>
              </a:spcBef>
              <a:spcAft>
                <a:spcPct val="0"/>
              </a:spcAft>
              <a:buClrTx/>
              <a:buSzTx/>
              <a:buFontTx/>
              <a:buNone/>
            </a:pPr>
            <a:endParaRPr lang="en-US" altLang="zh-CN" dirty="0">
              <a:ea typeface="楷体_GB2312" pitchFamily="49" charset="-122"/>
              <a:cs typeface="宋体" panose="02010600030101010101" pitchFamily="2" charset="-122"/>
            </a:endParaRPr>
          </a:p>
          <a:p>
            <a:pPr marL="0" marR="0" indent="0" algn="ctr" defTabSz="914400" rtl="0" eaLnBrk="1" fontAlgn="base"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宋体" panose="02010600030101010101" pitchFamily="2" charset="-122"/>
            </a:endParaRPr>
          </a:p>
          <a:p>
            <a:pPr marL="0" marR="0" indent="0" algn="ctr" defTabSz="914400" rtl="0" eaLnBrk="1" fontAlgn="base" latinLnBrk="0" hangingPunct="1">
              <a:lnSpc>
                <a:spcPct val="100000"/>
              </a:lnSpc>
              <a:spcBef>
                <a:spcPct val="0"/>
              </a:spcBef>
              <a:spcAft>
                <a:spcPct val="0"/>
              </a:spcAft>
              <a:buClrTx/>
              <a:buSzTx/>
              <a:buFontTx/>
              <a:buNone/>
            </a:pPr>
            <a:endParaRPr lang="en-US" altLang="zh-CN" dirty="0">
              <a:ea typeface="楷体_GB2312" pitchFamily="49" charset="-122"/>
              <a:cs typeface="宋体" panose="02010600030101010101" pitchFamily="2" charset="-122"/>
            </a:endParaRPr>
          </a:p>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10"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90063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632693" y="146700"/>
            <a:ext cx="6033954"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学生系统操作</a:t>
            </a:r>
            <a:endParaRPr lang="zh-CN" altLang="en-US" sz="2800" dirty="0">
              <a:solidFill>
                <a:schemeClr val="bg1"/>
              </a:solidFill>
              <a:latin typeface="微软雅黑" panose="020B0503020204020204" pitchFamily="34" charset="-122"/>
              <a:ea typeface="微软雅黑" panose="020B0503020204020204" pitchFamily="34" charset="-122"/>
            </a:endParaRPr>
          </a:p>
        </p:txBody>
      </p:sp>
      <p:pic>
        <p:nvPicPr>
          <p:cNvPr id="25" name="Picture 8"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9050" y="146700"/>
            <a:ext cx="23209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3"/>
          <p:cNvSpPr txBox="1"/>
          <p:nvPr/>
        </p:nvSpPr>
        <p:spPr>
          <a:xfrm>
            <a:off x="3577181" y="1268712"/>
            <a:ext cx="4086355" cy="645160"/>
          </a:xfrm>
          <a:prstGeom prst="rect">
            <a:avLst/>
          </a:prstGeom>
          <a:noFill/>
        </p:spPr>
        <p:txBody>
          <a:bodyPr wrap="square" rtlCol="0">
            <a:spAutoFit/>
            <a:scene3d>
              <a:camera prst="orthographicFront"/>
              <a:lightRig rig="threePt" dir="t"/>
            </a:scene3d>
          </a:bodyPr>
          <a:lstStyle/>
          <a:p>
            <a:r>
              <a:rPr lang="zh-CN" altLang="en-US" sz="3600" dirty="0">
                <a:ln/>
                <a:solidFill>
                  <a:schemeClr val="tx1"/>
                </a:solidFill>
                <a:effectLst>
                  <a:outerShdw blurRad="38100" dist="19050" dir="2700000" algn="tl" rotWithShape="0">
                    <a:schemeClr val="dk1">
                      <a:alpha val="40000"/>
                    </a:schemeClr>
                  </a:outerShdw>
                </a:effectLst>
                <a:latin typeface="微软雅黑" pitchFamily="34" charset="-122"/>
                <a:ea typeface="微软雅黑" pitchFamily="34" charset="-122"/>
              </a:rPr>
              <a:t>学生在线服务系</a:t>
            </a:r>
            <a:r>
              <a:rPr lang="zh-CN" altLang="en-US" sz="3600" dirty="0" smtClean="0">
                <a:ln/>
                <a:solidFill>
                  <a:schemeClr val="tx1"/>
                </a:solidFill>
                <a:effectLst>
                  <a:outerShdw blurRad="38100" dist="19050" dir="2700000" algn="tl" rotWithShape="0">
                    <a:schemeClr val="dk1">
                      <a:alpha val="40000"/>
                    </a:schemeClr>
                  </a:outerShdw>
                </a:effectLst>
                <a:latin typeface="微软雅黑" pitchFamily="34" charset="-122"/>
                <a:ea typeface="微软雅黑" pitchFamily="34" charset="-122"/>
              </a:rPr>
              <a:t>统</a:t>
            </a:r>
            <a:endParaRPr lang="zh-CN" altLang="en-US" sz="3600" dirty="0">
              <a:ln/>
              <a:solidFill>
                <a:schemeClr val="tx1"/>
              </a:solidFill>
              <a:effectLst>
                <a:outerShdw blurRad="38100" dist="19050" dir="2700000" algn="tl" rotWithShape="0">
                  <a:schemeClr val="dk1">
                    <a:alpha val="40000"/>
                  </a:schemeClr>
                </a:outerShdw>
              </a:effectLst>
              <a:latin typeface="微软雅黑" pitchFamily="34" charset="-122"/>
              <a:ea typeface="微软雅黑" pitchFamily="34" charset="-122"/>
            </a:endParaRPr>
          </a:p>
        </p:txBody>
      </p:sp>
      <p:sp>
        <p:nvSpPr>
          <p:cNvPr id="6" name="文本框 4"/>
          <p:cNvSpPr txBox="1"/>
          <p:nvPr/>
        </p:nvSpPr>
        <p:spPr>
          <a:xfrm>
            <a:off x="1787774" y="2500156"/>
            <a:ext cx="8602345" cy="1198880"/>
          </a:xfrm>
          <a:prstGeom prst="rect">
            <a:avLst/>
          </a:prstGeom>
          <a:noFill/>
        </p:spPr>
        <p:txBody>
          <a:bodyPr wrap="square" rtlCol="0">
            <a:spAutoFit/>
          </a:bodyPr>
          <a:lstStyle/>
          <a:p>
            <a:pPr algn="l"/>
            <a:r>
              <a:rPr lang="zh-CN" altLang="en-US" sz="2400" b="0" dirty="0" smtClean="0">
                <a:latin typeface="微软雅黑" pitchFamily="34" charset="-122"/>
                <a:ea typeface="微软雅黑" pitchFamily="34" charset="-122"/>
              </a:rPr>
              <a:t>        学</a:t>
            </a:r>
            <a:r>
              <a:rPr lang="zh-CN" altLang="en-US" sz="2400" b="0" dirty="0">
                <a:latin typeface="微软雅黑" pitchFamily="34" charset="-122"/>
                <a:ea typeface="微软雅黑" pitchFamily="34" charset="-122"/>
              </a:rPr>
              <a:t>生在线服务系统是学生端使用的系统，凡</a:t>
            </a:r>
            <a:r>
              <a:rPr lang="zh-CN" altLang="en-US" sz="2400" b="0" dirty="0" smtClean="0">
                <a:latin typeface="微软雅黑" pitchFamily="34" charset="-122"/>
                <a:ea typeface="微软雅黑" pitchFamily="34" charset="-122"/>
              </a:rPr>
              <a:t>是学生的</a:t>
            </a:r>
            <a:r>
              <a:rPr lang="zh-CN" altLang="en-US" sz="2400" b="0" dirty="0">
                <a:latin typeface="微软雅黑" pitchFamily="34" charset="-122"/>
                <a:ea typeface="微软雅黑" pitchFamily="34" charset="-122"/>
              </a:rPr>
              <a:t>操作均通过该系统完成，包括贷款申请、贷款变更、续贷申请、贷款查询、毕业确</a:t>
            </a:r>
            <a:r>
              <a:rPr lang="zh-CN" altLang="en-US" sz="2400" b="0" dirty="0" smtClean="0">
                <a:latin typeface="微软雅黑" pitchFamily="34" charset="-122"/>
                <a:ea typeface="微软雅黑" pitchFamily="34" charset="-122"/>
              </a:rPr>
              <a:t>认、</a:t>
            </a:r>
            <a:r>
              <a:rPr lang="zh-CN" altLang="en-US" sz="2400" b="0" dirty="0">
                <a:latin typeface="微软雅黑" pitchFamily="34" charset="-122"/>
                <a:ea typeface="微软雅黑" pitchFamily="34" charset="-122"/>
              </a:rPr>
              <a:t>提前</a:t>
            </a:r>
            <a:r>
              <a:rPr lang="zh-CN" altLang="en-US" sz="2400" b="0" dirty="0" smtClean="0">
                <a:latin typeface="微软雅黑" pitchFamily="34" charset="-122"/>
                <a:ea typeface="微软雅黑" pitchFamily="34" charset="-122"/>
              </a:rPr>
              <a:t>还款申请等等。 </a:t>
            </a:r>
            <a:endParaRPr lang="zh-CN" altLang="en-US" sz="2400" b="0" dirty="0">
              <a:latin typeface="微软雅黑" pitchFamily="34" charset="-122"/>
              <a:ea typeface="微软雅黑" pitchFamily="34" charset="-122"/>
            </a:endParaRPr>
          </a:p>
        </p:txBody>
      </p:sp>
      <p:sp>
        <p:nvSpPr>
          <p:cNvPr id="7" name="TextBox 6"/>
          <p:cNvSpPr txBox="1"/>
          <p:nvPr/>
        </p:nvSpPr>
        <p:spPr>
          <a:xfrm>
            <a:off x="3002476" y="4149096"/>
            <a:ext cx="7281098" cy="523220"/>
          </a:xfrm>
          <a:prstGeom prst="rect">
            <a:avLst/>
          </a:prstGeom>
          <a:noFill/>
        </p:spPr>
        <p:txBody>
          <a:bodyPr wrap="square" rtlCol="0">
            <a:spAutoFit/>
          </a:bodyPr>
          <a:lstStyle/>
          <a:p>
            <a:r>
              <a:rPr lang="zh-CN" altLang="en-US" sz="2800" dirty="0" smtClean="0">
                <a:ln w="1905"/>
                <a:solidFill>
                  <a:srgbClr val="009900"/>
                </a:solidFill>
                <a:effectLst>
                  <a:innerShdw blurRad="69850" dist="43180" dir="5400000">
                    <a:srgbClr val="000000">
                      <a:alpha val="65000"/>
                    </a:srgbClr>
                  </a:innerShdw>
                </a:effectLst>
                <a:latin typeface="+mj-ea"/>
                <a:ea typeface="+mj-ea"/>
              </a:rPr>
              <a:t>网址：</a:t>
            </a:r>
            <a:r>
              <a:rPr lang="en-US" altLang="zh-CN" sz="2800" dirty="0">
                <a:ln w="1905"/>
                <a:solidFill>
                  <a:srgbClr val="009900"/>
                </a:solidFill>
                <a:effectLst>
                  <a:innerShdw blurRad="69850" dist="43180" dir="5400000">
                    <a:srgbClr val="000000">
                      <a:alpha val="65000"/>
                    </a:srgbClr>
                  </a:innerShdw>
                </a:effectLst>
                <a:latin typeface="+mj-ea"/>
                <a:ea typeface="+mj-ea"/>
              </a:rPr>
              <a:t>https://sls.cdb.com.cn</a:t>
            </a:r>
            <a:endParaRPr lang="zh-CN" altLang="en-US" sz="2800" dirty="0">
              <a:ln w="1905"/>
              <a:solidFill>
                <a:srgbClr val="009900"/>
              </a:solidFill>
              <a:effectLst>
                <a:innerShdw blurRad="69850" dist="43180" dir="5400000">
                  <a:srgbClr val="000000">
                    <a:alpha val="65000"/>
                  </a:srgbClr>
                </a:innerShdw>
              </a:effectLst>
              <a:latin typeface="+mj-ea"/>
              <a:ea typeface="+mj-ea"/>
            </a:endParaRPr>
          </a:p>
        </p:txBody>
      </p:sp>
      <p:sp>
        <p:nvSpPr>
          <p:cNvPr id="8" name="TextBox 7"/>
          <p:cNvSpPr txBox="1"/>
          <p:nvPr/>
        </p:nvSpPr>
        <p:spPr>
          <a:xfrm>
            <a:off x="2523514" y="5369202"/>
            <a:ext cx="7281098" cy="400110"/>
          </a:xfrm>
          <a:prstGeom prst="rect">
            <a:avLst/>
          </a:prstGeom>
          <a:noFill/>
        </p:spPr>
        <p:txBody>
          <a:bodyPr wrap="square" rtlCol="0">
            <a:spAutoFit/>
          </a:bodyPr>
          <a:lstStyle/>
          <a:p>
            <a:r>
              <a:rPr lang="zh-CN" altLang="en-US" sz="2000" dirty="0" smtClean="0">
                <a:solidFill>
                  <a:srgbClr val="FF0000"/>
                </a:solidFill>
                <a:latin typeface="+mj-ea"/>
                <a:ea typeface="+mj-ea"/>
              </a:rPr>
              <a:t>注意：请使用</a:t>
            </a:r>
            <a:r>
              <a:rPr lang="en-US" altLang="zh-CN" sz="2000" dirty="0" smtClean="0">
                <a:solidFill>
                  <a:srgbClr val="FF0000"/>
                </a:solidFill>
                <a:latin typeface="+mj-ea"/>
                <a:ea typeface="+mj-ea"/>
              </a:rPr>
              <a:t>360</a:t>
            </a:r>
            <a:r>
              <a:rPr lang="zh-CN" altLang="en-US" sz="2000" dirty="0" smtClean="0">
                <a:solidFill>
                  <a:srgbClr val="FF0000"/>
                </a:solidFill>
                <a:latin typeface="+mj-ea"/>
                <a:ea typeface="+mj-ea"/>
              </a:rPr>
              <a:t>浏览器极速模式、</a:t>
            </a:r>
            <a:r>
              <a:rPr lang="en-US" altLang="zh-CN" sz="2000" dirty="0" err="1" smtClean="0">
                <a:solidFill>
                  <a:srgbClr val="FF0000"/>
                </a:solidFill>
                <a:latin typeface="+mj-ea"/>
                <a:ea typeface="+mj-ea"/>
              </a:rPr>
              <a:t>qq</a:t>
            </a:r>
            <a:r>
              <a:rPr lang="zh-CN" altLang="en-US" sz="2000" dirty="0" smtClean="0">
                <a:solidFill>
                  <a:srgbClr val="FF0000"/>
                </a:solidFill>
                <a:latin typeface="+mj-ea"/>
                <a:ea typeface="+mj-ea"/>
              </a:rPr>
              <a:t>或</a:t>
            </a:r>
            <a:r>
              <a:rPr lang="en-US" altLang="zh-CN" sz="2000" dirty="0" smtClean="0">
                <a:solidFill>
                  <a:srgbClr val="FF0000"/>
                </a:solidFill>
                <a:latin typeface="+mj-ea"/>
                <a:ea typeface="+mj-ea"/>
              </a:rPr>
              <a:t>IE11</a:t>
            </a:r>
            <a:r>
              <a:rPr lang="zh-CN" altLang="en-US" sz="2000" dirty="0" smtClean="0">
                <a:solidFill>
                  <a:srgbClr val="FF0000"/>
                </a:solidFill>
                <a:latin typeface="+mj-ea"/>
                <a:ea typeface="+mj-ea"/>
              </a:rPr>
              <a:t>以上版本浏览器</a:t>
            </a:r>
            <a:endParaRPr lang="zh-CN" altLang="en-US" sz="2000" dirty="0">
              <a:solidFill>
                <a:srgbClr val="FF0000"/>
              </a:solidFill>
              <a:latin typeface="+mj-ea"/>
              <a:ea typeface="+mj-ea"/>
            </a:endParaRPr>
          </a:p>
        </p:txBody>
      </p:sp>
    </p:spTree>
    <p:extLst>
      <p:ext uri="{BB962C8B-B14F-4D97-AF65-F5344CB8AC3E}">
        <p14:creationId xmlns:p14="http://schemas.microsoft.com/office/powerpoint/2010/main" val="35599689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pic>
        <p:nvPicPr>
          <p:cNvPr id="25" name="Picture 8"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9050" y="146700"/>
            <a:ext cx="23209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632693" y="908664"/>
            <a:ext cx="10194964" cy="830997"/>
          </a:xfrm>
          <a:prstGeom prst="rect">
            <a:avLst/>
          </a:prstGeom>
          <a:noFill/>
        </p:spPr>
        <p:txBody>
          <a:bodyPr wrap="square" rtlCol="0">
            <a:spAutoFit/>
          </a:bodyPr>
          <a:lstStyle/>
          <a:p>
            <a:pPr algn="l"/>
            <a:r>
              <a:rPr lang="en-US" altLang="zh-CN" sz="2400" dirty="0" smtClean="0">
                <a:latin typeface="微软雅黑" pitchFamily="34" charset="-122"/>
                <a:ea typeface="微软雅黑" pitchFamily="34" charset="-122"/>
              </a:rPr>
              <a:t>1.</a:t>
            </a:r>
            <a:r>
              <a:rPr lang="zh-CN" altLang="en-US" sz="2400" dirty="0" smtClean="0">
                <a:latin typeface="微软雅黑" pitchFamily="34" charset="-122"/>
                <a:ea typeface="微软雅黑" pitchFamily="34" charset="-122"/>
              </a:rPr>
              <a:t>登录学生在线服务系统，首次登陆请注册，注册成功后可使用注册的身份证号和密码直接登陆。</a:t>
            </a:r>
            <a:endParaRPr lang="zh-CN" altLang="en-US" sz="2400" dirty="0">
              <a:latin typeface="微软雅黑" pitchFamily="34" charset="-122"/>
              <a:ea typeface="微软雅黑" pitchFamily="34" charset="-122"/>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43" y="1809210"/>
            <a:ext cx="11508472" cy="4460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椭圆 5"/>
          <p:cNvSpPr/>
          <p:nvPr/>
        </p:nvSpPr>
        <p:spPr bwMode="auto">
          <a:xfrm>
            <a:off x="8364294" y="5391948"/>
            <a:ext cx="2160288" cy="270036"/>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Tree>
    <p:extLst>
      <p:ext uri="{BB962C8B-B14F-4D97-AF65-F5344CB8AC3E}">
        <p14:creationId xmlns:p14="http://schemas.microsoft.com/office/powerpoint/2010/main" val="16509614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87" t="6604" r="8746" b="13371"/>
          <a:stretch/>
        </p:blipFill>
        <p:spPr bwMode="auto">
          <a:xfrm>
            <a:off x="110784" y="1524002"/>
            <a:ext cx="11967552" cy="4759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内容占位符 2"/>
          <p:cNvSpPr>
            <a:spLocks noGrp="1"/>
          </p:cNvSpPr>
          <p:nvPr>
            <p:ph idx="4294967295"/>
          </p:nvPr>
        </p:nvSpPr>
        <p:spPr>
          <a:xfrm>
            <a:off x="501197" y="907144"/>
            <a:ext cx="10747375" cy="689427"/>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solidFill>
                  <a:schemeClr val="accent4"/>
                </a:solidFill>
                <a:latin typeface="微软雅黑" pitchFamily="34" charset="-122"/>
                <a:ea typeface="微软雅黑" pitchFamily="34" charset="-122"/>
              </a:rPr>
              <a:t>2.</a:t>
            </a:r>
            <a:r>
              <a:rPr kumimoji="0" lang="en-US" altLang="zh-CN" sz="2400" i="0" u="none" strike="noStrike" kern="0" cap="none" spc="0" normalizeH="0" baseline="0" noProof="0" dirty="0" smtClean="0">
                <a:ln>
                  <a:noFill/>
                </a:ln>
                <a:solidFill>
                  <a:schemeClr val="tx1"/>
                </a:solidFill>
                <a:effectLst/>
                <a:uLnTx/>
                <a:uFillTx/>
                <a:latin typeface="微软雅黑" pitchFamily="34" charset="-122"/>
                <a:ea typeface="微软雅黑" pitchFamily="34" charset="-122"/>
              </a:rPr>
              <a:t> </a:t>
            </a:r>
            <a:r>
              <a:rPr kumimoji="0" lang="zh-CN" altLang="en-US" sz="2400" i="0" u="none" strike="noStrike" kern="0" cap="none" spc="0" normalizeH="0" baseline="0" noProof="0" dirty="0" smtClean="0">
                <a:ln>
                  <a:noFill/>
                </a:ln>
                <a:solidFill>
                  <a:schemeClr val="tx1"/>
                </a:solidFill>
                <a:effectLst/>
                <a:uLnTx/>
                <a:uFillTx/>
                <a:latin typeface="微软雅黑" pitchFamily="34" charset="-122"/>
                <a:ea typeface="微软雅黑" pitchFamily="34" charset="-122"/>
              </a:rPr>
              <a:t>点击“注册”后，会弹出“注册用户协议条款”，直接点击“同意”。</a:t>
            </a:r>
            <a:endParaRPr kumimoji="0" lang="en-US" altLang="zh-CN" sz="2800" i="0" u="none" strike="noStrike" kern="0" cap="none" spc="0" normalizeH="0" baseline="0" noProof="0" dirty="0">
              <a:ln>
                <a:noFill/>
              </a:ln>
              <a:solidFill>
                <a:schemeClr val="accent4"/>
              </a:solidFill>
              <a:effectLst/>
              <a:uLnTx/>
              <a:uFillTx/>
              <a:latin typeface="微软雅黑" pitchFamily="34" charset="-122"/>
              <a:ea typeface="微软雅黑" pitchFamily="34" charset="-122"/>
            </a:endParaRPr>
          </a:p>
        </p:txBody>
      </p:sp>
      <p:sp>
        <p:nvSpPr>
          <p:cNvPr id="5126" name="圆角矩形 4"/>
          <p:cNvSpPr/>
          <p:nvPr/>
        </p:nvSpPr>
        <p:spPr>
          <a:xfrm>
            <a:off x="7203831" y="4478339"/>
            <a:ext cx="664308" cy="408623"/>
          </a:xfrm>
          <a:prstGeom prst="roundRect">
            <a:avLst>
              <a:gd name="adj" fmla="val 16667"/>
            </a:avLst>
          </a:prstGeom>
          <a:noFill/>
          <a:ln w="25400">
            <a:noFill/>
          </a:ln>
        </p:spPr>
        <p:txBody>
          <a:bodyPr>
            <a:spAutoFit/>
          </a:bodyPr>
          <a:lstStyle/>
          <a:p>
            <a:endParaRPr lang="zh-CN" altLang="en-US" dirty="0">
              <a:latin typeface="楷体_GB2312" pitchFamily="49" charset="-122"/>
              <a:ea typeface="楷体_GB2312" pitchFamily="49" charset="-122"/>
            </a:endParaRPr>
          </a:p>
        </p:txBody>
      </p:sp>
      <p:sp>
        <p:nvSpPr>
          <p:cNvPr id="5127" name="椭圆 5"/>
          <p:cNvSpPr/>
          <p:nvPr/>
        </p:nvSpPr>
        <p:spPr>
          <a:xfrm>
            <a:off x="7203831" y="4478338"/>
            <a:ext cx="664308" cy="519351"/>
          </a:xfrm>
          <a:prstGeom prst="ellipse">
            <a:avLst/>
          </a:prstGeom>
          <a:noFill/>
          <a:ln w="25400">
            <a:noFill/>
          </a:ln>
        </p:spPr>
        <p:txBody>
          <a:bodyPr>
            <a:spAutoFit/>
          </a:bodyPr>
          <a:lstStyle/>
          <a:p>
            <a:endParaRPr lang="zh-CN" altLang="en-US" dirty="0">
              <a:latin typeface="楷体_GB2312" pitchFamily="49" charset="-122"/>
              <a:ea typeface="楷体_GB2312" pitchFamily="49" charset="-122"/>
            </a:endParaRPr>
          </a:p>
        </p:txBody>
      </p:sp>
      <p:sp>
        <p:nvSpPr>
          <p:cNvPr id="8" name="椭圆 7"/>
          <p:cNvSpPr/>
          <p:nvPr/>
        </p:nvSpPr>
        <p:spPr bwMode="auto">
          <a:xfrm>
            <a:off x="8307872" y="5865180"/>
            <a:ext cx="1218831" cy="562630"/>
          </a:xfrm>
          <a:prstGeom prst="ellipse">
            <a:avLst/>
          </a:prstGeom>
          <a:noFill/>
          <a:ln w="2540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882359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952" t="13406" r="5602" b="9434"/>
          <a:stretch/>
        </p:blipFill>
        <p:spPr bwMode="auto">
          <a:xfrm>
            <a:off x="1" y="1532774"/>
            <a:ext cx="12192000" cy="4806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内容占位符 2"/>
          <p:cNvSpPr>
            <a:spLocks noGrp="1"/>
          </p:cNvSpPr>
          <p:nvPr>
            <p:ph idx="4294967295"/>
          </p:nvPr>
        </p:nvSpPr>
        <p:spPr>
          <a:xfrm>
            <a:off x="0" y="882426"/>
            <a:ext cx="9859963" cy="664863"/>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         3.</a:t>
            </a:r>
            <a:r>
              <a:rPr lang="zh-CN" altLang="en-US" sz="2400" dirty="0" smtClean="0">
                <a:latin typeface="微软雅黑" pitchFamily="34" charset="-122"/>
                <a:ea typeface="微软雅黑" pitchFamily="34" charset="-122"/>
              </a:rPr>
              <a:t>开始新用户注册，填写相关信息，点击“注册”</a:t>
            </a:r>
            <a:r>
              <a:rPr kumimoji="0" lang="zh-CN" altLang="en-US" sz="2400" b="1" i="0" u="none" strike="noStrike" kern="0" cap="none" spc="0" normalizeH="0" baseline="0" noProof="0" dirty="0" smtClean="0">
                <a:ln>
                  <a:noFill/>
                </a:ln>
                <a:effectLst/>
                <a:uLnTx/>
                <a:uFillTx/>
                <a:latin typeface="微软雅黑" pitchFamily="34" charset="-122"/>
                <a:ea typeface="微软雅黑" pitchFamily="34" charset="-122"/>
              </a:rPr>
              <a:t>。</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6150" name="椭圆 5"/>
          <p:cNvSpPr/>
          <p:nvPr/>
        </p:nvSpPr>
        <p:spPr>
          <a:xfrm>
            <a:off x="8104194" y="5641508"/>
            <a:ext cx="1219200" cy="519351"/>
          </a:xfrm>
          <a:prstGeom prst="ellipse">
            <a:avLst/>
          </a:prstGeom>
          <a:noFill/>
          <a:ln w="25400" cap="flat" cmpd="sng">
            <a:solidFill>
              <a:srgbClr val="FF0000"/>
            </a:solidFill>
            <a:prstDash val="solid"/>
            <a:headEnd type="none" w="med" len="med"/>
            <a:tailEnd type="none" w="med" len="med"/>
          </a:ln>
        </p:spPr>
        <p:txBody>
          <a:bodyPr>
            <a:spAutoFit/>
          </a:bodyPr>
          <a:lstStyle/>
          <a:p>
            <a:endParaRPr lang="zh-CN" altLang="en-US" dirty="0">
              <a:latin typeface="楷体_GB2312" pitchFamily="49" charset="-122"/>
              <a:ea typeface="楷体_GB2312" pitchFamily="49" charset="-122"/>
            </a:endParaRPr>
          </a:p>
        </p:txBody>
      </p:sp>
      <p:sp>
        <p:nvSpPr>
          <p:cNvPr id="7"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21728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908050"/>
            <a:ext cx="11696700" cy="1171575"/>
          </a:xfrm>
        </p:spPr>
        <p:txBody>
          <a:bodyPr vert="horz" wrap="square" lIns="91440" tIns="45720" rIns="91440" bIns="45720" numCol="1" anchor="t" anchorCtr="0" compatLnSpc="1">
            <a:normAutofit lnSpcReduction="10000"/>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4.</a:t>
            </a:r>
            <a:r>
              <a:rPr lang="zh-CN" altLang="en-US" sz="2400" dirty="0" smtClean="0">
                <a:latin typeface="微软雅黑" pitchFamily="34" charset="-122"/>
                <a:ea typeface="微软雅黑" pitchFamily="34" charset="-122"/>
              </a:rPr>
              <a:t>注册成功后，系统自动重新登录，并弹出一些提示，直接点击“下一步”可以逐项阅读，阅读后在灰色</a:t>
            </a:r>
            <a:r>
              <a:rPr lang="zh-CN" altLang="en-US" sz="2400" dirty="0">
                <a:latin typeface="微软雅黑" pitchFamily="34" charset="-122"/>
                <a:ea typeface="微软雅黑" pitchFamily="34" charset="-122"/>
              </a:rPr>
              <a:t>部</a:t>
            </a:r>
            <a:r>
              <a:rPr lang="zh-CN" altLang="en-US" sz="2400" dirty="0" smtClean="0">
                <a:latin typeface="微软雅黑" pitchFamily="34" charset="-122"/>
                <a:ea typeface="微软雅黑" pitchFamily="34" charset="-122"/>
              </a:rPr>
              <a:t>分点击一下就可以退出提示。</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7174" name="椭圆 6"/>
          <p:cNvSpPr/>
          <p:nvPr/>
        </p:nvSpPr>
        <p:spPr>
          <a:xfrm>
            <a:off x="2772509" y="5589589"/>
            <a:ext cx="775676" cy="519351"/>
          </a:xfrm>
          <a:prstGeom prst="ellipse">
            <a:avLst/>
          </a:prstGeom>
          <a:noFill/>
          <a:ln w="25400" cap="flat" cmpd="sng">
            <a:solidFill>
              <a:srgbClr val="FF0000"/>
            </a:solidFill>
            <a:prstDash val="solid"/>
            <a:headEnd type="none" w="med" len="med"/>
            <a:tailEnd type="none" w="med" len="med"/>
          </a:ln>
        </p:spPr>
        <p:txBody>
          <a:bodyPr>
            <a:spAutoFit/>
          </a:bodyPr>
          <a:lstStyle/>
          <a:p>
            <a:endParaRPr lang="zh-CN" altLang="en-US" dirty="0">
              <a:solidFill>
                <a:srgbClr val="FF0000"/>
              </a:solidFill>
              <a:latin typeface="楷体_GB2312" pitchFamily="49" charset="-122"/>
              <a:ea typeface="楷体_GB2312" pitchFamily="49" charset="-122"/>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76" t="18777" r="9810" b="5030"/>
          <a:stretch/>
        </p:blipFill>
        <p:spPr bwMode="auto">
          <a:xfrm>
            <a:off x="0" y="2081748"/>
            <a:ext cx="12142804" cy="4202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66432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669925" y="728663"/>
            <a:ext cx="11522075" cy="1709737"/>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5.</a:t>
            </a:r>
            <a:r>
              <a:rPr lang="zh-CN" altLang="en-US" sz="2400" dirty="0" smtClean="0">
                <a:latin typeface="微软雅黑" pitchFamily="34" charset="-122"/>
                <a:ea typeface="微软雅黑" pitchFamily="34" charset="-122"/>
              </a:rPr>
              <a:t>先完善个人资料，点击“资料完善”，带红色星号的是必填项，其他内容可填可不填，要注意的是“联系人”是指除学生和共同借款人以外的第三人。</a:t>
            </a:r>
            <a:endParaRPr kumimoji="0" lang="en-US" altLang="zh-CN" sz="2800" b="1" i="0" u="none" strike="noStrike" kern="0" cap="none" spc="0" normalizeH="0" baseline="0" noProof="0" dirty="0">
              <a:ln>
                <a:noFill/>
              </a:ln>
              <a:solidFill>
                <a:schemeClr val="accent4"/>
              </a:solidFill>
              <a:effectLst/>
              <a:uLnTx/>
              <a:uFillTx/>
              <a:latin typeface="+mn-lt"/>
              <a:ea typeface="+mn-ea"/>
              <a:cs typeface="+mn-cs"/>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7</a:t>
            </a:fld>
            <a:endParaRPr lang="en-US" altLang="zh-CN" sz="1400" b="0" dirty="0">
              <a:latin typeface="Times New Roman" panose="02020603050405020304"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740" r="9119" b="8557"/>
          <a:stretch/>
        </p:blipFill>
        <p:spPr bwMode="auto">
          <a:xfrm>
            <a:off x="0" y="1915886"/>
            <a:ext cx="12192000" cy="4422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2329344" y="3586444"/>
            <a:ext cx="1329408"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sp>
        <p:nvSpPr>
          <p:cNvPr id="13" name="椭圆 12"/>
          <p:cNvSpPr/>
          <p:nvPr/>
        </p:nvSpPr>
        <p:spPr bwMode="auto">
          <a:xfrm>
            <a:off x="2307576" y="4551628"/>
            <a:ext cx="2617200"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cxnSp>
        <p:nvCxnSpPr>
          <p:cNvPr id="8" name="直接连接符 7"/>
          <p:cNvCxnSpPr/>
          <p:nvPr/>
        </p:nvCxnSpPr>
        <p:spPr>
          <a:xfrm flipV="1">
            <a:off x="4924776" y="4441371"/>
            <a:ext cx="822881" cy="377372"/>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689601" y="4251729"/>
            <a:ext cx="1596572" cy="369332"/>
          </a:xfrm>
          <a:prstGeom prst="rect">
            <a:avLst/>
          </a:prstGeom>
          <a:noFill/>
        </p:spPr>
        <p:txBody>
          <a:bodyPr wrap="square" rtlCol="0">
            <a:spAutoFit/>
          </a:bodyPr>
          <a:lstStyle/>
          <a:p>
            <a:r>
              <a:rPr lang="zh-CN" altLang="en-US" dirty="0"/>
              <a:t>学</a:t>
            </a:r>
            <a:r>
              <a:rPr lang="zh-CN" altLang="en-US" dirty="0" smtClean="0"/>
              <a:t>生无需上传</a:t>
            </a:r>
            <a:endParaRPr lang="zh-CN" altLang="en-US" dirty="0"/>
          </a:p>
        </p:txBody>
      </p:sp>
      <p:sp>
        <p:nvSpPr>
          <p:cNvPr id="1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7405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77371" y="728663"/>
            <a:ext cx="11814629" cy="1169987"/>
          </a:xfrm>
        </p:spPr>
        <p:txBody>
          <a:bodyPr vert="horz" wrap="square" lIns="91440" tIns="45720" rIns="91440" bIns="45720" numCol="1" anchor="t" anchorCtr="0" compatLnSpc="1">
            <a:normAutofit lnSpcReduction="10000"/>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6.</a:t>
            </a:r>
            <a:r>
              <a:rPr lang="zh-CN" altLang="en-US" sz="2400" dirty="0" smtClean="0">
                <a:latin typeface="微软雅黑" pitchFamily="34" charset="-122"/>
                <a:ea typeface="微软雅黑" pitchFamily="34" charset="-122"/>
              </a:rPr>
              <a:t>保存个人信息后，自动跳转至“就学信息”，继续填写相关内容后，点击“保存”，系统会提示“就学信息已完善”。</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4" name="页脚占位符 3"/>
          <p:cNvSpPr txBox="1">
            <a:spLocks noGrp="1"/>
          </p:cNvSpPr>
          <p:nvPr>
            <p:ph type="ftr" sz="quarter" idx="4294967295"/>
          </p:nvPr>
        </p:nvSpPr>
        <p:spPr bwMode="auto">
          <a:xfrm>
            <a:off x="0" y="6356350"/>
            <a:ext cx="2743200" cy="3651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0" lvl="0" indent="0" algn="ctr" defTabSz="914400" rtl="0" eaLnBrk="0" fontAlgn="base" latinLnBrk="0" hangingPunct="0">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defRPr>
            </a:lvl1pPr>
            <a:lvl2pPr marL="457200" lvl="1"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1" i="0" u="none" kern="1200" baseline="0">
                <a:solidFill>
                  <a:schemeClr val="tx1"/>
                </a:solidFill>
                <a:latin typeface="楷体_GB2312" pitchFamily="49" charset="-122"/>
                <a:ea typeface="宋体" panose="02010600030101010101" pitchFamily="2" charset="-122"/>
                <a:cs typeface="+mn-cs"/>
              </a:defRPr>
            </a:lvl5pPr>
          </a:lstStyle>
          <a:p>
            <a:pPr lvl="0" eaLnBrk="1" hangingPunct="1"/>
            <a:fld id="{9A0DB2DC-4C9A-4742-B13C-FB6460FD3503}" type="slidenum">
              <a:rPr lang="en-US" altLang="zh-CN" sz="1400" b="0" dirty="0">
                <a:latin typeface="Times New Roman" panose="02020603050405020304" pitchFamily="18" charset="0"/>
              </a:rPr>
              <a:t>8</a:t>
            </a:fld>
            <a:endParaRPr lang="en-US" altLang="zh-CN" sz="1400" b="0" dirty="0">
              <a:latin typeface="Times New Roman" panose="02020603050405020304" pitchFamily="18"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882" r="12535" b="3899"/>
          <a:stretch/>
        </p:blipFill>
        <p:spPr bwMode="auto">
          <a:xfrm>
            <a:off x="0" y="1988808"/>
            <a:ext cx="12192000" cy="4860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直接连接符 4"/>
          <p:cNvCxnSpPr/>
          <p:nvPr/>
        </p:nvCxnSpPr>
        <p:spPr bwMode="auto">
          <a:xfrm>
            <a:off x="2883264" y="2348856"/>
            <a:ext cx="1107840" cy="0"/>
          </a:xfrm>
          <a:prstGeom prst="line">
            <a:avLst/>
          </a:prstGeom>
          <a:noFill/>
          <a:ln w="31750">
            <a:solidFill>
              <a:srgbClr val="FF0000"/>
            </a:solidFill>
          </a:ln>
        </p:spPr>
      </p:cxnSp>
      <p:sp>
        <p:nvSpPr>
          <p:cNvPr id="7" name="椭圆 6"/>
          <p:cNvSpPr/>
          <p:nvPr/>
        </p:nvSpPr>
        <p:spPr bwMode="auto">
          <a:xfrm>
            <a:off x="6096000" y="6399396"/>
            <a:ext cx="1329408"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cxnSp>
        <p:nvCxnSpPr>
          <p:cNvPr id="11" name="直接连接符 10"/>
          <p:cNvCxnSpPr/>
          <p:nvPr/>
        </p:nvCxnSpPr>
        <p:spPr bwMode="auto">
          <a:xfrm>
            <a:off x="5098944" y="5319252"/>
            <a:ext cx="664704" cy="0"/>
          </a:xfrm>
          <a:prstGeom prst="line">
            <a:avLst/>
          </a:prstGeom>
          <a:noFill/>
          <a:ln w="31750">
            <a:solidFill>
              <a:srgbClr val="FF0000"/>
            </a:solidFill>
          </a:ln>
        </p:spPr>
      </p:cxnSp>
      <p:sp>
        <p:nvSpPr>
          <p:cNvPr id="13" name="TextBox 12"/>
          <p:cNvSpPr txBox="1"/>
          <p:nvPr/>
        </p:nvSpPr>
        <p:spPr>
          <a:xfrm>
            <a:off x="5696406" y="5104344"/>
            <a:ext cx="2215680" cy="369332"/>
          </a:xfrm>
          <a:prstGeom prst="rect">
            <a:avLst/>
          </a:prstGeom>
          <a:noFill/>
        </p:spPr>
        <p:txBody>
          <a:bodyPr wrap="square" rtlCol="0">
            <a:spAutoFit/>
          </a:bodyPr>
          <a:lstStyle/>
          <a:p>
            <a:r>
              <a:rPr lang="zh-CN" altLang="en-US" dirty="0" smtClean="0"/>
              <a:t>学生无需上传</a:t>
            </a:r>
            <a:endParaRPr lang="zh-CN" altLang="en-US" dirty="0"/>
          </a:p>
        </p:txBody>
      </p:sp>
      <p:sp>
        <p:nvSpPr>
          <p:cNvPr id="12"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22346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 y="728663"/>
            <a:ext cx="11754339" cy="630237"/>
          </a:xfrm>
        </p:spPr>
        <p:txBody>
          <a:bodyPr vert="horz" wrap="square" lIns="91440" tIns="45720" rIns="91440" bIns="45720" numCol="1" anchor="t" anchorCtr="0" compatLnSpc="1">
            <a:noAutofit/>
          </a:bodyPr>
          <a:lstStyle/>
          <a:p>
            <a:pPr marL="0" marR="0" lvl="0" indent="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lang="en-US" altLang="zh-CN" sz="2400" dirty="0" smtClean="0">
                <a:latin typeface="微软雅黑" pitchFamily="34" charset="-122"/>
                <a:ea typeface="微软雅黑" pitchFamily="34" charset="-122"/>
              </a:rPr>
              <a:t>7.</a:t>
            </a:r>
            <a:r>
              <a:rPr lang="zh-CN" altLang="en-US" sz="2400" dirty="0" smtClean="0">
                <a:latin typeface="微软雅黑" pitchFamily="34" charset="-122"/>
                <a:ea typeface="微软雅黑" pitchFamily="34" charset="-122"/>
              </a:rPr>
              <a:t>点击“申请贷款”，弹出“国家开发银行生源地信用助学贷款约定与承诺书”。</a:t>
            </a:r>
            <a:endParaRPr kumimoji="0" lang="en-US" altLang="zh-CN" sz="24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0245" name="椭圆 7"/>
          <p:cNvSpPr/>
          <p:nvPr/>
        </p:nvSpPr>
        <p:spPr>
          <a:xfrm>
            <a:off x="11191631" y="2259013"/>
            <a:ext cx="1125415" cy="519351"/>
          </a:xfrm>
          <a:prstGeom prst="ellipse">
            <a:avLst/>
          </a:prstGeom>
          <a:noFill/>
          <a:ln w="25400">
            <a:noFill/>
          </a:ln>
        </p:spPr>
        <p:txBody>
          <a:bodyPr>
            <a:spAutoFit/>
          </a:bodyPr>
          <a:lstStyle/>
          <a:p>
            <a:endParaRPr lang="zh-CN" altLang="en-US" dirty="0">
              <a:latin typeface="楷体_GB2312" pitchFamily="49" charset="-122"/>
              <a:ea typeface="楷体_GB2312" pitchFamily="49" charset="-122"/>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0588" r="11469" b="1794"/>
          <a:stretch/>
        </p:blipFill>
        <p:spPr bwMode="auto">
          <a:xfrm>
            <a:off x="0" y="1432075"/>
            <a:ext cx="5649984" cy="4877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1674219" y="3179330"/>
            <a:ext cx="1384800" cy="562630"/>
          </a:xfrm>
          <a:prstGeom prst="ellipse">
            <a:avLst/>
          </a:prstGeom>
          <a:noFill/>
          <a:ln w="31750">
            <a:solidFill>
              <a:srgbClr val="FF0000"/>
            </a:solidFill>
          </a:ln>
        </p:spPr>
        <p:txBody>
          <a:bodyPr vert="horz" wrap="square" lIns="91440" tIns="45720" rIns="91440" bIns="45720" numCol="1" rtlCol="0" anchor="t" anchorCtr="0" compatLnSpc="1">
            <a:spAutoFit/>
          </a:body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宋体" panose="02010600030101010101" pitchFamily="2" charset="-122"/>
            </a:endParaRPr>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74" t="16943" r="18180"/>
          <a:stretch/>
        </p:blipFill>
        <p:spPr bwMode="auto">
          <a:xfrm>
            <a:off x="5737068" y="1432075"/>
            <a:ext cx="6206784" cy="4877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文本框 25"/>
          <p:cNvSpPr txBox="1"/>
          <p:nvPr/>
        </p:nvSpPr>
        <p:spPr>
          <a:xfrm>
            <a:off x="632693" y="146700"/>
            <a:ext cx="603395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申请</a:t>
            </a:r>
            <a:r>
              <a:rPr lang="zh-CN" altLang="en-US" sz="2800" dirty="0" smtClean="0">
                <a:solidFill>
                  <a:schemeClr val="bg1"/>
                </a:solidFill>
                <a:latin typeface="微软雅黑" panose="020B0503020204020204" pitchFamily="34" charset="-122"/>
                <a:ea typeface="微软雅黑" panose="020B0503020204020204" pitchFamily="34" charset="-122"/>
              </a:rPr>
              <a:t>流程</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82016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93B78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4034</TotalTime>
  <Words>570</Words>
  <Application>Microsoft Office PowerPoint</Application>
  <PresentationFormat>宽屏</PresentationFormat>
  <Paragraphs>58</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华文楷体</vt:lpstr>
      <vt:lpstr>楷体_GB2312</vt:lpstr>
      <vt:lpstr>宋体</vt:lpstr>
      <vt:lpstr>微软雅黑</vt:lpstr>
      <vt:lpstr>Arial</vt:lpstr>
      <vt:lpstr>Calibri</vt:lpstr>
      <vt:lpstr>Calibri Light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CDB</dc:creator>
  <cp:lastModifiedBy>Administrator</cp:lastModifiedBy>
  <cp:revision>157</cp:revision>
  <cp:lastPrinted>2018-06-25T05:58:34Z</cp:lastPrinted>
  <dcterms:created xsi:type="dcterms:W3CDTF">2016-07-06T12:46:32Z</dcterms:created>
  <dcterms:modified xsi:type="dcterms:W3CDTF">2019-05-28T07:39:23Z</dcterms:modified>
</cp:coreProperties>
</file>